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6" r:id="rId3"/>
    <p:sldId id="426" r:id="rId5"/>
    <p:sldId id="341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331" r:id="rId14"/>
    <p:sldId id="324" r:id="rId15"/>
    <p:sldId id="299" r:id="rId16"/>
    <p:sldId id="265" r:id="rId17"/>
    <p:sldId id="266" r:id="rId18"/>
    <p:sldId id="332" r:id="rId19"/>
    <p:sldId id="333" r:id="rId20"/>
    <p:sldId id="26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335" r:id="rId32"/>
    <p:sldId id="336" r:id="rId33"/>
    <p:sldId id="337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342" r:id="rId42"/>
    <p:sldId id="343" r:id="rId43"/>
    <p:sldId id="286" r:id="rId44"/>
    <p:sldId id="287" r:id="rId45"/>
    <p:sldId id="338" r:id="rId46"/>
    <p:sldId id="288" r:id="rId47"/>
    <p:sldId id="289" r:id="rId48"/>
    <p:sldId id="290" r:id="rId49"/>
    <p:sldId id="339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330" r:id="rId59"/>
    <p:sldId id="300" r:id="rId60"/>
    <p:sldId id="301" r:id="rId61"/>
    <p:sldId id="302" r:id="rId62"/>
    <p:sldId id="303" r:id="rId63"/>
    <p:sldId id="304" r:id="rId64"/>
    <p:sldId id="328" r:id="rId65"/>
    <p:sldId id="312" r:id="rId66"/>
    <p:sldId id="309" r:id="rId67"/>
    <p:sldId id="310" r:id="rId68"/>
    <p:sldId id="311" r:id="rId69"/>
    <p:sldId id="313" r:id="rId70"/>
    <p:sldId id="314" r:id="rId71"/>
    <p:sldId id="315" r:id="rId72"/>
    <p:sldId id="316" r:id="rId73"/>
    <p:sldId id="334" r:id="rId74"/>
    <p:sldId id="318" r:id="rId75"/>
    <p:sldId id="320" r:id="rId76"/>
    <p:sldId id="340" r:id="rId77"/>
    <p:sldId id="321" r:id="rId78"/>
    <p:sldId id="322" r:id="rId79"/>
    <p:sldId id="323" r:id="rId80"/>
    <p:sldId id="317" r:id="rId81"/>
    <p:sldId id="305" r:id="rId82"/>
    <p:sldId id="306" r:id="rId83"/>
    <p:sldId id="307" r:id="rId84"/>
    <p:sldId id="308" r:id="rId85"/>
    <p:sldId id="329" r:id="rId86"/>
    <p:sldId id="325" r:id="rId87"/>
    <p:sldId id="326" r:id="rId88"/>
    <p:sldId id="327" r:id="rId8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3" autoAdjust="0"/>
    <p:restoredTop sz="56402"/>
  </p:normalViewPr>
  <p:slideViewPr>
    <p:cSldViewPr snapToGrid="0">
      <p:cViewPr varScale="1">
        <p:scale>
          <a:sx n="113" d="100"/>
          <a:sy n="113" d="100"/>
        </p:scale>
        <p:origin x="184" y="2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F6C24-84D9-4090-BA57-48E8A6B83A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  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新闻建模</a:t>
            </a:r>
            <a:endParaRPr lang="zh-CN" altLang="en-US"/>
          </a:p>
          <a:p>
            <a:r>
              <a:rPr lang="zh-CN" altLang="en-US"/>
              <a:t>领域分配必须是静态对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树怎么简历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技能树之下建立领域关联程度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可以有单人模式，也可以有双人模式，其中双人模式是该游戏的特点。它首先将维基百科中某个词条的一段话或者一个图片贴出，询问两个玩家这个词条指的是一个实体还是一个类型，如果两个用户答题一致才可以得分。该游戏的后端设计了一系列机制来验证用户的答案。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基本概念后加一个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</a:t>
            </a:r>
            <a:r>
              <a:rPr kumimoji="1" lang="zh-CN" altLang="en-US" dirty="0"/>
              <a:t>，结论性文字加上，展开第八页，新模板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76A66-FFF0-44BF-A266-FA6AB03F10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清华大学，实体匹配的传递性，消除众包过多开销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红边没有把握，黑边又把握</a:t>
            </a:r>
            <a:endParaRPr lang="zh-CN" altLang="en-US"/>
          </a:p>
          <a:p>
            <a:r>
              <a:rPr lang="zh-CN" altLang="en-US"/>
              <a:t>给个查询，直接给概率结果，人来判断代价太大</a:t>
            </a:r>
            <a:endParaRPr lang="zh-CN" altLang="en-US"/>
          </a:p>
          <a:p>
            <a:r>
              <a:rPr lang="zh-CN" altLang="en-US"/>
              <a:t>所以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不清洗结果，清洗边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新领域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71154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7B1C-0DC2-42EF-8EC4-1470F79C271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Object 23"/>
          <p:cNvGraphicFramePr/>
          <p:nvPr userDrawn="1"/>
        </p:nvGraphicFramePr>
        <p:xfrm>
          <a:off x="1524000" y="3525838"/>
          <a:ext cx="91440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Clip" r:id="rId2" imgW="6858000" imgH="48895" progId="MS_ClipArt_Gallery.5">
                  <p:embed/>
                </p:oleObj>
              </mc:Choice>
              <mc:Fallback>
                <p:oleObj name="Clip" r:id="rId2" imgW="6858000" imgH="48895" progId="MS_ClipArt_Gallery.5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25838"/>
                        <a:ext cx="91440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 userDrawn="1"/>
        </p:nvSpPr>
        <p:spPr>
          <a:xfrm>
            <a:off x="3640840" y="353030"/>
            <a:ext cx="49103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《</a:t>
            </a:r>
            <a:r>
              <a:rPr lang="zh-CN" altLang="en-US" sz="3200" b="1" dirty="0"/>
              <a:t>知识图谱</a:t>
            </a:r>
            <a:r>
              <a:rPr lang="en-US" altLang="zh-CN" sz="3200" b="1" dirty="0"/>
              <a:t>: </a:t>
            </a:r>
            <a:r>
              <a:rPr lang="zh-CN" altLang="en-US" sz="3200" b="1" dirty="0"/>
              <a:t>概念与技术</a:t>
            </a:r>
            <a:r>
              <a:rPr lang="en-US" altLang="zh-CN" sz="3200" b="1" dirty="0"/>
              <a:t>》</a:t>
            </a:r>
            <a:endParaRPr lang="zh-CN" altLang="en-US" sz="32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E8D06-4FC4-456A-A819-C09198580AD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93E7-F75C-4BD7-B3D7-69F81F5E257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88088"/>
            <a:ext cx="10515600" cy="7104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91856"/>
            <a:ext cx="10515600" cy="4885107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1" name="Object 23"/>
          <p:cNvGraphicFramePr/>
          <p:nvPr userDrawn="1"/>
        </p:nvGraphicFramePr>
        <p:xfrm>
          <a:off x="838200" y="1130883"/>
          <a:ext cx="105156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Clip" r:id="rId2" imgW="6858000" imgH="48895" progId="MS_ClipArt_Gallery.5">
                  <p:embed/>
                </p:oleObj>
              </mc:Choice>
              <mc:Fallback>
                <p:oleObj name="Clip" r:id="rId2" imgW="6858000" imgH="48895" progId="MS_ClipArt_Gallery.5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30883"/>
                        <a:ext cx="105156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21950" cy="2826672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5EE9A-584F-42BD-B935-4D289891BCD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1" name="Object 23"/>
          <p:cNvGraphicFramePr/>
          <p:nvPr userDrawn="1"/>
        </p:nvGraphicFramePr>
        <p:xfrm>
          <a:off x="838199" y="4524837"/>
          <a:ext cx="10515601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Clip" r:id="rId2" imgW="6858000" imgH="48895" progId="MS_ClipArt_Gallery.5">
                  <p:embed/>
                </p:oleObj>
              </mc:Choice>
              <mc:Fallback>
                <p:oleObj name="Clip" r:id="rId2" imgW="6858000" imgH="48895" progId="MS_ClipArt_Gallery.5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99" y="4524837"/>
                        <a:ext cx="10515601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388088"/>
            <a:ext cx="10515600" cy="7104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291856"/>
            <a:ext cx="4972493" cy="4885107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6" name="Object 23"/>
          <p:cNvGraphicFramePr/>
          <p:nvPr userDrawn="1"/>
        </p:nvGraphicFramePr>
        <p:xfrm>
          <a:off x="838200" y="1130883"/>
          <a:ext cx="105156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" name="Clip" r:id="rId2" imgW="6858000" imgH="48895" progId="MS_ClipArt_Gallery.5">
                  <p:embed/>
                </p:oleObj>
              </mc:Choice>
              <mc:Fallback>
                <p:oleObj name="Clip" r:id="rId2" imgW="6858000" imgH="48895" progId="MS_ClipArt_Gallery.5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30883"/>
                        <a:ext cx="105156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内容占位符 2"/>
          <p:cNvSpPr>
            <a:spLocks noGrp="1"/>
          </p:cNvSpPr>
          <p:nvPr>
            <p:ph idx="13" hasCustomPrompt="1"/>
          </p:nvPr>
        </p:nvSpPr>
        <p:spPr>
          <a:xfrm>
            <a:off x="6381307" y="1291856"/>
            <a:ext cx="4972493" cy="4885107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352788"/>
            <a:ext cx="5157787" cy="785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138540"/>
            <a:ext cx="5157787" cy="405112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352788"/>
            <a:ext cx="5183188" cy="785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138540"/>
            <a:ext cx="5183188" cy="4051123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52081-077F-425F-A1B1-E3194D5DE1D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388088"/>
            <a:ext cx="10515600" cy="7104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aphicFrame>
        <p:nvGraphicFramePr>
          <p:cNvPr id="14" name="Object 23"/>
          <p:cNvGraphicFramePr/>
          <p:nvPr userDrawn="1"/>
        </p:nvGraphicFramePr>
        <p:xfrm>
          <a:off x="838200" y="1130883"/>
          <a:ext cx="105156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" name="Clip" r:id="rId2" imgW="6858000" imgH="48895" progId="MS_ClipArt_Gallery.5">
                  <p:embed/>
                </p:oleObj>
              </mc:Choice>
              <mc:Fallback>
                <p:oleObj name="Clip" r:id="rId2" imgW="6858000" imgH="48895" progId="MS_ClipArt_Gallery.5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30883"/>
                        <a:ext cx="105156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6FE-E12E-421A-8D10-DC9E3EB5AD3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88088"/>
            <a:ext cx="10515600" cy="710462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aphicFrame>
        <p:nvGraphicFramePr>
          <p:cNvPr id="8" name="Object 23"/>
          <p:cNvGraphicFramePr/>
          <p:nvPr userDrawn="1"/>
        </p:nvGraphicFramePr>
        <p:xfrm>
          <a:off x="838200" y="1130883"/>
          <a:ext cx="105156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Clip" r:id="rId2" imgW="6858000" imgH="48895" progId="MS_ClipArt_Gallery.5">
                  <p:embed/>
                </p:oleObj>
              </mc:Choice>
              <mc:Fallback>
                <p:oleObj name="Clip" r:id="rId2" imgW="6858000" imgH="48895" progId="MS_ClipArt_Gallery.5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30883"/>
                        <a:ext cx="10515600" cy="7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561D-55A4-409E-BC8C-129E2E827809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94889-4788-4451-84BE-323C41F1831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4C22-1EB6-4E22-AF0B-1075DFEAEA1B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B951A-7F69-4FC6-94FC-4B1D97A3873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tiff"/><Relationship Id="rId2" Type="http://schemas.openxmlformats.org/officeDocument/2006/relationships/image" Target="../media/image10.png"/><Relationship Id="rId1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知识图谱的众包构建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知识型众包特点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47746" cy="4351338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任务多样性强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数据：图像、文本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任务类型：</a:t>
            </a:r>
            <a:r>
              <a:rPr kumimoji="1" lang="zh-CN" altLang="en-US" dirty="0">
                <a:latin typeface="STKaiti" panose="02010600040101010101" pitchFamily="2" charset="-122"/>
                <a:ea typeface="STKaiti" panose="02010600040101010101" pitchFamily="2" charset="-122"/>
              </a:rPr>
              <a:t>情感分析、搜索结果排序、数据标注、数据分类、图像或音视频标注</a:t>
            </a:r>
            <a:endParaRPr kumimoji="1" lang="en-US" altLang="zh-CN" dirty="0">
              <a:latin typeface="STKaiti" panose="02010600040101010101" pitchFamily="2" charset="-122"/>
              <a:ea typeface="STKaiti" panose="02010600040101010101" pitchFamily="2" charset="-122"/>
            </a:endParaRPr>
          </a:p>
          <a:p>
            <a:pPr lvl="1"/>
            <a:r>
              <a:rPr kumimoji="1" lang="zh-CN" altLang="en-US" dirty="0"/>
              <a:t>难易程度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工人多样性强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文化程度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投入程度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专业领域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完成任务动机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5785946" y="1825625"/>
            <a:ext cx="49477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任务质量难以评价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没有</a:t>
            </a:r>
            <a:r>
              <a:rPr kumimoji="1" lang="en-US" altLang="zh-CN" dirty="0"/>
              <a:t>Ground-truth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很难衡量工人置信度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评价本身的花费高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任务质量影响较大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错误知识隐藏较深，很难被定位出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知识推理会扩大错误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知识型众包基本框架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2479" y="3698177"/>
            <a:ext cx="1389721" cy="1389721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 flipV="1">
            <a:off x="2878436" y="3224458"/>
            <a:ext cx="1606213" cy="156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209800" y="3129991"/>
            <a:ext cx="193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设计、挑选任务</a:t>
            </a:r>
            <a:endParaRPr kumimoji="1" lang="zh-CN" altLang="en-US" dirty="0"/>
          </a:p>
        </p:txBody>
      </p:sp>
      <p:pic>
        <p:nvPicPr>
          <p:cNvPr id="11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698" y="1677722"/>
            <a:ext cx="28575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97" y="3890356"/>
            <a:ext cx="1285205" cy="1404759"/>
          </a:xfrm>
          <a:prstGeom prst="rect">
            <a:avLst/>
          </a:prstGeom>
        </p:spPr>
      </p:pic>
      <p:cxnSp>
        <p:nvCxnSpPr>
          <p:cNvPr id="18" name="直线箭头连接符 17"/>
          <p:cNvCxnSpPr/>
          <p:nvPr/>
        </p:nvCxnSpPr>
        <p:spPr>
          <a:xfrm>
            <a:off x="7170234" y="2910468"/>
            <a:ext cx="1422245" cy="1315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881356" y="3224458"/>
            <a:ext cx="193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挑选工人</a:t>
            </a:r>
            <a:endParaRPr kumimoji="1"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 flipH="1" flipV="1">
            <a:off x="6853819" y="3032586"/>
            <a:ext cx="1689874" cy="156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737777" y="4415275"/>
            <a:ext cx="133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返回任务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 flipH="1">
            <a:off x="3836020" y="4784607"/>
            <a:ext cx="4317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359914" y="3499323"/>
            <a:ext cx="133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认领任务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4013888" y="4420657"/>
            <a:ext cx="172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结果质量控制</a:t>
            </a:r>
            <a:endParaRPr kumimoji="1" lang="zh-CN" altLang="en-US" dirty="0"/>
          </a:p>
        </p:txBody>
      </p:sp>
      <p:cxnSp>
        <p:nvCxnSpPr>
          <p:cNvPr id="27" name="直线箭头连接符 26"/>
          <p:cNvCxnSpPr/>
          <p:nvPr/>
        </p:nvCxnSpPr>
        <p:spPr>
          <a:xfrm>
            <a:off x="3880756" y="5087898"/>
            <a:ext cx="4272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07858" y="5170201"/>
            <a:ext cx="124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支付报酬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授课大纲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807677" y="2794068"/>
            <a:ext cx="2461846" cy="228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知识众包研究问题</a:t>
            </a:r>
            <a:endParaRPr kumimoji="1" lang="zh-CN" altLang="en-US" sz="3200" dirty="0"/>
          </a:p>
        </p:txBody>
      </p:sp>
      <p:sp>
        <p:nvSpPr>
          <p:cNvPr id="8" name="圆角矩形 7"/>
          <p:cNvSpPr/>
          <p:nvPr/>
        </p:nvSpPr>
        <p:spPr>
          <a:xfrm>
            <a:off x="6922477" y="2794068"/>
            <a:ext cx="2461846" cy="228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/>
              <a:t>知识图谱</a:t>
            </a:r>
            <a:endParaRPr kumimoji="1" lang="zh-CN" altLang="en-US" sz="3200" dirty="0"/>
          </a:p>
        </p:txBody>
      </p:sp>
      <p:sp>
        <p:nvSpPr>
          <p:cNvPr id="9" name="右箭头 8"/>
          <p:cNvSpPr/>
          <p:nvPr/>
        </p:nvSpPr>
        <p:spPr>
          <a:xfrm>
            <a:off x="5715000" y="3710354"/>
            <a:ext cx="984738" cy="49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大括号 9"/>
          <p:cNvSpPr/>
          <p:nvPr/>
        </p:nvSpPr>
        <p:spPr>
          <a:xfrm>
            <a:off x="2309446" y="2514600"/>
            <a:ext cx="386862" cy="33762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83677" y="2332403"/>
            <a:ext cx="10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/>
              <a:t>what</a:t>
            </a:r>
            <a:endParaRPr kumimoji="1"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307123" y="3876044"/>
            <a:ext cx="10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/>
              <a:t>who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312984" y="5660013"/>
            <a:ext cx="102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/>
              <a:t>how</a:t>
            </a:r>
            <a:endParaRPr kumimoji="1" lang="zh-CN" altLang="en-US" sz="2400" dirty="0"/>
          </a:p>
        </p:txBody>
      </p:sp>
      <p:sp>
        <p:nvSpPr>
          <p:cNvPr id="14" name="左大括号 13"/>
          <p:cNvSpPr/>
          <p:nvPr/>
        </p:nvSpPr>
        <p:spPr>
          <a:xfrm>
            <a:off x="9607062" y="2342592"/>
            <a:ext cx="650631" cy="3720262"/>
          </a:xfrm>
          <a:prstGeom prst="leftBrace">
            <a:avLst>
              <a:gd name="adj1" fmla="val 2725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650416" y="2152405"/>
            <a:ext cx="1529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/>
              <a:t>本体构建</a:t>
            </a:r>
            <a:endParaRPr kumimoji="1"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673862" y="3792712"/>
            <a:ext cx="1529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/>
              <a:t>知识填充</a:t>
            </a:r>
            <a:endParaRPr kumimoji="1"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0673862" y="5660013"/>
            <a:ext cx="1529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/>
              <a:t>图谱精化</a:t>
            </a:r>
            <a:endParaRPr kumimoji="1"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 animBg="1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知识型众包的研究问题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知识型众包研究问题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将什么任务交给众包（</a:t>
            </a:r>
            <a:r>
              <a:rPr kumimoji="1" lang="en-US" altLang="zh-CN" dirty="0">
                <a:solidFill>
                  <a:srgbClr val="FF0000"/>
                </a:solidFill>
              </a:rPr>
              <a:t>What)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如何筛选工人（</a:t>
            </a:r>
            <a:r>
              <a:rPr kumimoji="1" lang="en-US" altLang="zh-CN" dirty="0"/>
              <a:t>Who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如何完成众包（</a:t>
            </a:r>
            <a:r>
              <a:rPr kumimoji="1" lang="en-US" altLang="zh-CN" dirty="0"/>
              <a:t>How)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如何设计问题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如何激励工人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如何控制质量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如何最大化利用众包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将什么任务交予众包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任务选择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目的：节约金钱与时间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选择最重要的任务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选择人最擅长而计算机不擅长的任务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与知识图谱相关的任务选择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实体匹配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本体匹配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869515" y="2988142"/>
            <a:ext cx="5482170" cy="18774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自动化实体匹配的难处：</a:t>
            </a:r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新词层出不穷 （训练集难以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Cover</a:t>
            </a: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实体结构复杂，不规范（规则难以制定）</a:t>
            </a:r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与上下文有关</a:t>
            </a:r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2773" y="4389219"/>
            <a:ext cx="4526786" cy="16004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众包完成以上任务的特点：</a:t>
            </a:r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高准确度</a:t>
            </a:r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高代价</a:t>
            </a:r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适应性好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基于众包的实体匹配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3007078" y="1772355"/>
            <a:ext cx="1148644" cy="519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验证结果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59022" y="1772355"/>
            <a:ext cx="846667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验证分析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08989" y="1772355"/>
            <a:ext cx="846667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众包结果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07078" y="3545062"/>
            <a:ext cx="846667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匹配分析</a:t>
            </a:r>
            <a:endParaRPr kumimoji="1"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4947355" y="3545063"/>
            <a:ext cx="1385711" cy="519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候选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实体对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085189" y="3545063"/>
            <a:ext cx="846667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生成策略</a:t>
            </a:r>
            <a:endParaRPr kumimoji="1" lang="zh-CN" altLang="en-US" dirty="0"/>
          </a:p>
        </p:txBody>
      </p:sp>
      <p:sp>
        <p:nvSpPr>
          <p:cNvPr id="13" name="平行四边形 12"/>
          <p:cNvSpPr/>
          <p:nvPr/>
        </p:nvSpPr>
        <p:spPr>
          <a:xfrm>
            <a:off x="9289344" y="3545062"/>
            <a:ext cx="1456268" cy="519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众包任务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HIT</a:t>
            </a:r>
            <a:endParaRPr kumimoji="1" lang="zh-CN" altLang="en-US" dirty="0"/>
          </a:p>
        </p:txBody>
      </p:sp>
      <p:sp>
        <p:nvSpPr>
          <p:cNvPr id="14" name="平行四边形 13"/>
          <p:cNvSpPr/>
          <p:nvPr/>
        </p:nvSpPr>
        <p:spPr>
          <a:xfrm>
            <a:off x="2877255" y="4691061"/>
            <a:ext cx="1161345" cy="519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同一实体</a:t>
            </a:r>
            <a:endParaRPr kumimoji="1" lang="zh-CN" altLang="en-US" dirty="0"/>
          </a:p>
        </p:txBody>
      </p:sp>
      <p:sp>
        <p:nvSpPr>
          <p:cNvPr id="15" name="平行四边形 14"/>
          <p:cNvSpPr/>
          <p:nvPr/>
        </p:nvSpPr>
        <p:spPr>
          <a:xfrm>
            <a:off x="4947354" y="4691061"/>
            <a:ext cx="1385711" cy="519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识别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结果集</a:t>
            </a:r>
            <a:endParaRPr kumimoji="1" lang="zh-CN" altLang="en-US" dirty="0"/>
          </a:p>
        </p:txBody>
      </p:sp>
      <p:sp>
        <p:nvSpPr>
          <p:cNvPr id="16" name="平行四边形 15"/>
          <p:cNvSpPr/>
          <p:nvPr/>
        </p:nvSpPr>
        <p:spPr>
          <a:xfrm>
            <a:off x="719665" y="3545061"/>
            <a:ext cx="1385711" cy="519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原始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实体集</a:t>
            </a:r>
            <a:endParaRPr kumimoji="1" lang="zh-CN" altLang="en-US" dirty="0"/>
          </a:p>
        </p:txBody>
      </p:sp>
      <p:pic>
        <p:nvPicPr>
          <p:cNvPr id="17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255" y="1401222"/>
            <a:ext cx="1511300" cy="87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9505244" y="2055766"/>
            <a:ext cx="124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solidFill>
                  <a:srgbClr val="FF0000"/>
                </a:solidFill>
              </a:rPr>
              <a:t>众包平台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0" name="直线箭头连接符 19"/>
          <p:cNvCxnSpPr>
            <a:stCxn id="16" idx="2"/>
            <a:endCxn id="10" idx="1"/>
          </p:cNvCxnSpPr>
          <p:nvPr/>
        </p:nvCxnSpPr>
        <p:spPr>
          <a:xfrm>
            <a:off x="2040465" y="3804706"/>
            <a:ext cx="9666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endCxn id="11" idx="5"/>
          </p:cNvCxnSpPr>
          <p:nvPr/>
        </p:nvCxnSpPr>
        <p:spPr>
          <a:xfrm>
            <a:off x="3881259" y="3804705"/>
            <a:ext cx="113100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endCxn id="12" idx="1"/>
          </p:cNvCxnSpPr>
          <p:nvPr/>
        </p:nvCxnSpPr>
        <p:spPr>
          <a:xfrm>
            <a:off x="6225821" y="3804705"/>
            <a:ext cx="85936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endCxn id="13" idx="5"/>
          </p:cNvCxnSpPr>
          <p:nvPr/>
        </p:nvCxnSpPr>
        <p:spPr>
          <a:xfrm>
            <a:off x="7931856" y="3804705"/>
            <a:ext cx="142239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左箭头 28"/>
          <p:cNvSpPr/>
          <p:nvPr/>
        </p:nvSpPr>
        <p:spPr>
          <a:xfrm rot="5400000">
            <a:off x="9712679" y="2723678"/>
            <a:ext cx="825498" cy="4078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左箭头 29"/>
          <p:cNvSpPr/>
          <p:nvPr/>
        </p:nvSpPr>
        <p:spPr>
          <a:xfrm>
            <a:off x="8230306" y="1772355"/>
            <a:ext cx="825498" cy="40781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箭头连接符 30"/>
          <p:cNvCxnSpPr>
            <a:stCxn id="9" idx="1"/>
            <a:endCxn id="8" idx="3"/>
          </p:cNvCxnSpPr>
          <p:nvPr/>
        </p:nvCxnSpPr>
        <p:spPr>
          <a:xfrm flipH="1">
            <a:off x="6005689" y="2032000"/>
            <a:ext cx="10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endCxn id="7" idx="2"/>
          </p:cNvCxnSpPr>
          <p:nvPr/>
        </p:nvCxnSpPr>
        <p:spPr>
          <a:xfrm flipH="1">
            <a:off x="4090811" y="2011760"/>
            <a:ext cx="1218494" cy="2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3430411" y="2351968"/>
            <a:ext cx="0" cy="113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>
            <a:off x="3204634" y="4143373"/>
            <a:ext cx="0" cy="54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 flipV="1">
            <a:off x="3581400" y="4117821"/>
            <a:ext cx="0" cy="573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>
            <a:off x="4030133" y="4957224"/>
            <a:ext cx="982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右弧形箭头 49"/>
          <p:cNvSpPr/>
          <p:nvPr/>
        </p:nvSpPr>
        <p:spPr>
          <a:xfrm>
            <a:off x="4244267" y="2519298"/>
            <a:ext cx="1395942" cy="721311"/>
          </a:xfrm>
          <a:prstGeom prst="curv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1" name="右弧形箭头 50"/>
          <p:cNvSpPr/>
          <p:nvPr/>
        </p:nvSpPr>
        <p:spPr>
          <a:xfrm rot="10800000">
            <a:off x="7871243" y="2413020"/>
            <a:ext cx="1395942" cy="721311"/>
          </a:xfrm>
          <a:prstGeom prst="curv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71243" y="6335234"/>
            <a:ext cx="4698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i="1" dirty="0"/>
              <a:t>《</a:t>
            </a:r>
            <a:r>
              <a:rPr kumimoji="1" lang="zh-CN" altLang="en-US" sz="1600" i="1" dirty="0"/>
              <a:t>实体识别技术</a:t>
            </a:r>
            <a:r>
              <a:rPr kumimoji="1" lang="en-US" altLang="zh-CN" sz="1600" i="1" dirty="0"/>
              <a:t>》</a:t>
            </a:r>
            <a:r>
              <a:rPr kumimoji="1" lang="zh-CN" altLang="en-US" sz="1600" i="1" dirty="0"/>
              <a:t>，申德荣 等，</a:t>
            </a:r>
            <a:r>
              <a:rPr kumimoji="1" lang="en-US" altLang="zh-CN" sz="1600" i="1" dirty="0"/>
              <a:t>Ch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6.3</a:t>
            </a:r>
            <a:endParaRPr kumimoji="1" lang="zh-CN" altLang="en-US" sz="1600" i="1" dirty="0"/>
          </a:p>
        </p:txBody>
      </p:sp>
      <p:sp>
        <p:nvSpPr>
          <p:cNvPr id="53" name="文本框 52"/>
          <p:cNvSpPr txBox="1"/>
          <p:nvPr/>
        </p:nvSpPr>
        <p:spPr>
          <a:xfrm>
            <a:off x="5640209" y="2684740"/>
            <a:ext cx="229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/>
              <a:t>候选匹配对验证过程</a:t>
            </a:r>
            <a:endParaRPr kumimoji="1"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2272229" y="3169810"/>
            <a:ext cx="9081571" cy="1214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形标注 54"/>
          <p:cNvSpPr/>
          <p:nvPr/>
        </p:nvSpPr>
        <p:spPr>
          <a:xfrm>
            <a:off x="10081002" y="4627576"/>
            <a:ext cx="1691216" cy="968760"/>
          </a:xfrm>
          <a:prstGeom prst="wedgeEllipseCallout">
            <a:avLst>
              <a:gd name="adj1" fmla="val -66511"/>
              <a:gd name="adj2" fmla="val -855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0329334" y="4950705"/>
            <a:ext cx="144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FF0000"/>
                </a:solidFill>
              </a:rPr>
              <a:t>众包前计算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2419857" y="1419345"/>
            <a:ext cx="5838134" cy="12146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形标注 57"/>
          <p:cNvSpPr/>
          <p:nvPr/>
        </p:nvSpPr>
        <p:spPr>
          <a:xfrm>
            <a:off x="565055" y="1695852"/>
            <a:ext cx="1691216" cy="551250"/>
          </a:xfrm>
          <a:prstGeom prst="wedgeEllipseCallout">
            <a:avLst>
              <a:gd name="adj1" fmla="val 58403"/>
              <a:gd name="adj2" fmla="val 254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723723" y="1772355"/>
            <a:ext cx="144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b="1" dirty="0">
                <a:solidFill>
                  <a:srgbClr val="FF0000"/>
                </a:solidFill>
              </a:rPr>
              <a:t>众包后计算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7" grpId="0" animBg="1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结合多众包步骤的实体匹配框架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2963917" y="1387366"/>
            <a:ext cx="8669967" cy="1040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众包平台</a:t>
            </a:r>
            <a:endParaRPr kumimoji="1" lang="zh-CN" altLang="en-US" sz="2400" dirty="0"/>
          </a:p>
        </p:txBody>
      </p:sp>
      <p:sp>
        <p:nvSpPr>
          <p:cNvPr id="9" name="平行四边形 8"/>
          <p:cNvSpPr/>
          <p:nvPr/>
        </p:nvSpPr>
        <p:spPr>
          <a:xfrm>
            <a:off x="593541" y="3734247"/>
            <a:ext cx="1385711" cy="519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原始实体集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99967" y="3734247"/>
            <a:ext cx="846667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分块</a:t>
            </a:r>
            <a:endParaRPr kumimoji="1"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4710289" y="3734246"/>
            <a:ext cx="1385711" cy="519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候选实体组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859655" y="3734246"/>
            <a:ext cx="846667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匹配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153400" y="6356350"/>
            <a:ext cx="4698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i="1" dirty="0"/>
              <a:t>《</a:t>
            </a:r>
            <a:r>
              <a:rPr kumimoji="1" lang="zh-CN" altLang="en-US" sz="1600" i="1" dirty="0"/>
              <a:t>实体识别技术</a:t>
            </a:r>
            <a:r>
              <a:rPr kumimoji="1" lang="en-US" altLang="zh-CN" sz="1600" i="1" dirty="0"/>
              <a:t>》</a:t>
            </a:r>
            <a:r>
              <a:rPr kumimoji="1" lang="zh-CN" altLang="en-US" sz="1600" i="1" dirty="0"/>
              <a:t>，申德荣 等，</a:t>
            </a:r>
            <a:r>
              <a:rPr kumimoji="1" lang="en-US" altLang="zh-CN" sz="1600" i="1" dirty="0"/>
              <a:t>Ch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6.3</a:t>
            </a:r>
            <a:endParaRPr kumimoji="1" lang="zh-CN" altLang="en-US" sz="1600" i="1" dirty="0"/>
          </a:p>
        </p:txBody>
      </p:sp>
      <p:sp>
        <p:nvSpPr>
          <p:cNvPr id="14" name="平行四边形 13"/>
          <p:cNvSpPr/>
          <p:nvPr/>
        </p:nvSpPr>
        <p:spPr>
          <a:xfrm>
            <a:off x="8802735" y="3747829"/>
            <a:ext cx="1385711" cy="5192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候选实体对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787217" y="3734245"/>
            <a:ext cx="846667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验证</a:t>
            </a:r>
            <a:endParaRPr kumimoji="1" lang="zh-CN" altLang="en-US" dirty="0"/>
          </a:p>
        </p:txBody>
      </p:sp>
      <p:cxnSp>
        <p:nvCxnSpPr>
          <p:cNvPr id="16" name="直线箭头连接符 15"/>
          <p:cNvCxnSpPr>
            <a:endCxn id="10" idx="1"/>
          </p:cNvCxnSpPr>
          <p:nvPr/>
        </p:nvCxnSpPr>
        <p:spPr>
          <a:xfrm flipV="1">
            <a:off x="1985843" y="3993892"/>
            <a:ext cx="1114124" cy="1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endCxn id="11" idx="5"/>
          </p:cNvCxnSpPr>
          <p:nvPr/>
        </p:nvCxnSpPr>
        <p:spPr>
          <a:xfrm>
            <a:off x="3953225" y="3987037"/>
            <a:ext cx="821975" cy="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endCxn id="12" idx="1"/>
          </p:cNvCxnSpPr>
          <p:nvPr/>
        </p:nvCxnSpPr>
        <p:spPr>
          <a:xfrm>
            <a:off x="5922287" y="3987037"/>
            <a:ext cx="937368" cy="6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7706322" y="4021055"/>
            <a:ext cx="10964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9930770" y="4059317"/>
            <a:ext cx="839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右箭头 25"/>
          <p:cNvSpPr/>
          <p:nvPr/>
        </p:nvSpPr>
        <p:spPr>
          <a:xfrm rot="5400000">
            <a:off x="3151496" y="2902922"/>
            <a:ext cx="743607" cy="4663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 26"/>
          <p:cNvSpPr/>
          <p:nvPr/>
        </p:nvSpPr>
        <p:spPr>
          <a:xfrm rot="5400000">
            <a:off x="6911184" y="2902921"/>
            <a:ext cx="743607" cy="4663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左右箭头 27"/>
          <p:cNvSpPr/>
          <p:nvPr/>
        </p:nvSpPr>
        <p:spPr>
          <a:xfrm rot="5400000">
            <a:off x="10838746" y="2920272"/>
            <a:ext cx="743607" cy="4663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7285" y="1536395"/>
            <a:ext cx="4033107" cy="16063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利用众包进行实体匹配</a:t>
            </a:r>
            <a:r>
              <a:rPr kumimoji="1" lang="en-US" altLang="zh-CN" dirty="0"/>
              <a:t>[SIGMOD13]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3955" y="6356350"/>
            <a:ext cx="2743200" cy="365125"/>
          </a:xfrm>
        </p:spPr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94355" y="6356350"/>
            <a:ext cx="4114800" cy="365125"/>
          </a:xfrm>
        </p:spPr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6528418" y="1826659"/>
            <a:ext cx="360363" cy="36036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11" name="矩形 8"/>
          <p:cNvSpPr>
            <a:spLocks noChangeArrowheads="1"/>
          </p:cNvSpPr>
          <p:nvPr/>
        </p:nvSpPr>
        <p:spPr bwMode="auto">
          <a:xfrm>
            <a:off x="8473106" y="1826659"/>
            <a:ext cx="360362" cy="36036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99441" y="5771596"/>
            <a:ext cx="799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合理调整众包任务的顺序和知识推理，降低众包开销！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112590"/>
            <a:ext cx="4183782" cy="23036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91" y="1536395"/>
            <a:ext cx="4154433" cy="3564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知识图谱清洗 </a:t>
            </a:r>
            <a:r>
              <a:rPr kumimoji="1" lang="en-US" altLang="zh-CN" dirty="0"/>
              <a:t>[TKDE17]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00954"/>
            <a:ext cx="2743200" cy="365125"/>
          </a:xfrm>
        </p:spPr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27449" y="6423256"/>
            <a:ext cx="4114800" cy="365125"/>
          </a:xfrm>
        </p:spPr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 12296"/>
          <p:cNvGrpSpPr/>
          <p:nvPr/>
        </p:nvGrpSpPr>
        <p:grpSpPr bwMode="auto">
          <a:xfrm>
            <a:off x="1822056" y="3386985"/>
            <a:ext cx="5183188" cy="1366837"/>
            <a:chOff x="1475656" y="3140968"/>
            <a:chExt cx="5184576" cy="1368152"/>
          </a:xfrm>
        </p:grpSpPr>
        <p:sp>
          <p:nvSpPr>
            <p:cNvPr id="8" name="椭圆 1"/>
            <p:cNvSpPr>
              <a:spLocks noChangeArrowheads="1"/>
            </p:cNvSpPr>
            <p:nvPr/>
          </p:nvSpPr>
          <p:spPr bwMode="auto">
            <a:xfrm>
              <a:off x="2560800" y="359701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9" name="椭圆 5"/>
            <p:cNvSpPr>
              <a:spLocks noChangeArrowheads="1"/>
            </p:cNvSpPr>
            <p:nvPr/>
          </p:nvSpPr>
          <p:spPr bwMode="auto">
            <a:xfrm>
              <a:off x="3645944" y="396185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" name="椭圆 7"/>
            <p:cNvSpPr>
              <a:spLocks noChangeArrowheads="1"/>
            </p:cNvSpPr>
            <p:nvPr/>
          </p:nvSpPr>
          <p:spPr bwMode="auto">
            <a:xfrm>
              <a:off x="2560800" y="405306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" name="椭圆 8"/>
            <p:cNvSpPr>
              <a:spLocks noChangeArrowheads="1"/>
            </p:cNvSpPr>
            <p:nvPr/>
          </p:nvSpPr>
          <p:spPr bwMode="auto">
            <a:xfrm>
              <a:off x="3645944" y="359701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" name="椭圆 9"/>
            <p:cNvSpPr>
              <a:spLocks noChangeArrowheads="1"/>
            </p:cNvSpPr>
            <p:nvPr/>
          </p:nvSpPr>
          <p:spPr bwMode="auto">
            <a:xfrm>
              <a:off x="3043086" y="377943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" name="椭圆 10"/>
            <p:cNvSpPr>
              <a:spLocks noChangeArrowheads="1"/>
            </p:cNvSpPr>
            <p:nvPr/>
          </p:nvSpPr>
          <p:spPr bwMode="auto">
            <a:xfrm>
              <a:off x="4248801" y="3414598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14" name="直线连接符 13"/>
            <p:cNvCxnSpPr>
              <a:endCxn id="11" idx="4"/>
            </p:cNvCxnSpPr>
            <p:nvPr/>
          </p:nvCxnSpPr>
          <p:spPr bwMode="auto">
            <a:xfrm flipV="1">
              <a:off x="3767032" y="3687593"/>
              <a:ext cx="60341" cy="2876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线连接符 14"/>
            <p:cNvCxnSpPr>
              <a:stCxn id="10" idx="6"/>
              <a:endCxn id="9" idx="3"/>
            </p:cNvCxnSpPr>
            <p:nvPr/>
          </p:nvCxnSpPr>
          <p:spPr bwMode="auto">
            <a:xfrm flipV="1">
              <a:off x="2922256" y="4040357"/>
              <a:ext cx="776495" cy="587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线连接符 15"/>
            <p:cNvCxnSpPr>
              <a:stCxn id="10" idx="0"/>
            </p:cNvCxnSpPr>
            <p:nvPr/>
          </p:nvCxnSpPr>
          <p:spPr bwMode="auto">
            <a:xfrm flipV="1">
              <a:off x="2741233" y="3687593"/>
              <a:ext cx="0" cy="3654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椭圆 27"/>
            <p:cNvSpPr>
              <a:spLocks noChangeArrowheads="1"/>
            </p:cNvSpPr>
            <p:nvPr/>
          </p:nvSpPr>
          <p:spPr bwMode="auto">
            <a:xfrm>
              <a:off x="2078514" y="3414598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8" name="椭圆 28"/>
            <p:cNvSpPr>
              <a:spLocks noChangeArrowheads="1"/>
            </p:cNvSpPr>
            <p:nvPr/>
          </p:nvSpPr>
          <p:spPr bwMode="auto">
            <a:xfrm>
              <a:off x="2199085" y="4326700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9" name="椭圆 29"/>
            <p:cNvSpPr>
              <a:spLocks noChangeArrowheads="1"/>
            </p:cNvSpPr>
            <p:nvPr/>
          </p:nvSpPr>
          <p:spPr bwMode="auto">
            <a:xfrm>
              <a:off x="3284229" y="4326700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20" name="直线连接符 19"/>
            <p:cNvCxnSpPr>
              <a:stCxn id="8" idx="1"/>
              <a:endCxn id="17" idx="6"/>
            </p:cNvCxnSpPr>
            <p:nvPr/>
          </p:nvCxnSpPr>
          <p:spPr bwMode="auto">
            <a:xfrm flipH="1" flipV="1">
              <a:off x="2439527" y="3460362"/>
              <a:ext cx="174672" cy="1493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平行四边形 36"/>
            <p:cNvSpPr>
              <a:spLocks noChangeArrowheads="1"/>
            </p:cNvSpPr>
            <p:nvPr/>
          </p:nvSpPr>
          <p:spPr bwMode="auto">
            <a:xfrm>
              <a:off x="1475656" y="3140968"/>
              <a:ext cx="5184576" cy="1368152"/>
            </a:xfrm>
            <a:prstGeom prst="parallelogram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" name="椭圆 39"/>
            <p:cNvSpPr>
              <a:spLocks noChangeArrowheads="1"/>
            </p:cNvSpPr>
            <p:nvPr/>
          </p:nvSpPr>
          <p:spPr bwMode="auto">
            <a:xfrm>
              <a:off x="4851659" y="377943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" name="椭圆 40"/>
            <p:cNvSpPr>
              <a:spLocks noChangeArrowheads="1"/>
            </p:cNvSpPr>
            <p:nvPr/>
          </p:nvSpPr>
          <p:spPr bwMode="auto">
            <a:xfrm>
              <a:off x="4369373" y="414427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4" name="椭圆 41"/>
            <p:cNvSpPr>
              <a:spLocks noChangeArrowheads="1"/>
            </p:cNvSpPr>
            <p:nvPr/>
          </p:nvSpPr>
          <p:spPr bwMode="auto">
            <a:xfrm>
              <a:off x="5816231" y="359701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5" name="椭圆 42"/>
            <p:cNvSpPr>
              <a:spLocks noChangeArrowheads="1"/>
            </p:cNvSpPr>
            <p:nvPr/>
          </p:nvSpPr>
          <p:spPr bwMode="auto">
            <a:xfrm>
              <a:off x="5575088" y="405306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6" name="椭圆 44"/>
            <p:cNvSpPr>
              <a:spLocks noChangeArrowheads="1"/>
            </p:cNvSpPr>
            <p:nvPr/>
          </p:nvSpPr>
          <p:spPr bwMode="auto">
            <a:xfrm>
              <a:off x="5333945" y="3323388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27" name="直线连接符 26"/>
            <p:cNvCxnSpPr>
              <a:endCxn id="22" idx="2"/>
            </p:cNvCxnSpPr>
            <p:nvPr/>
          </p:nvCxnSpPr>
          <p:spPr bwMode="auto">
            <a:xfrm flipV="1">
              <a:off x="4008397" y="3825838"/>
              <a:ext cx="843188" cy="1954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直线连接符 27"/>
            <p:cNvCxnSpPr>
              <a:endCxn id="25" idx="0"/>
            </p:cNvCxnSpPr>
            <p:nvPr/>
          </p:nvCxnSpPr>
          <p:spPr bwMode="auto">
            <a:xfrm>
              <a:off x="5213632" y="3838550"/>
              <a:ext cx="543070" cy="2145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直线连接符 28"/>
            <p:cNvCxnSpPr>
              <a:stCxn id="22" idx="7"/>
              <a:endCxn id="24" idx="2"/>
            </p:cNvCxnSpPr>
            <p:nvPr/>
          </p:nvCxnSpPr>
          <p:spPr bwMode="auto">
            <a:xfrm flipV="1">
              <a:off x="5159642" y="3643101"/>
              <a:ext cx="655814" cy="1493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文本框 60"/>
          <p:cNvSpPr txBox="1">
            <a:spLocks noChangeArrowheads="1"/>
          </p:cNvSpPr>
          <p:nvPr/>
        </p:nvSpPr>
        <p:spPr bwMode="auto">
          <a:xfrm>
            <a:off x="1893494" y="5906347"/>
            <a:ext cx="3095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Internet</a:t>
            </a:r>
            <a:r>
              <a:rPr lang="zh-CN" altLang="en-US"/>
              <a:t> </a:t>
            </a:r>
            <a:r>
              <a:rPr lang="en-US" altLang="zh-CN"/>
              <a:t>Documents</a:t>
            </a:r>
            <a:endParaRPr lang="zh-CN" altLang="en-US"/>
          </a:p>
        </p:txBody>
      </p:sp>
      <p:sp>
        <p:nvSpPr>
          <p:cNvPr id="31" name="上箭头 61"/>
          <p:cNvSpPr>
            <a:spLocks noChangeArrowheads="1"/>
          </p:cNvSpPr>
          <p:nvPr/>
        </p:nvSpPr>
        <p:spPr bwMode="auto">
          <a:xfrm>
            <a:off x="2901556" y="4969722"/>
            <a:ext cx="287338" cy="936625"/>
          </a:xfrm>
          <a:prstGeom prst="upArrow">
            <a:avLst>
              <a:gd name="adj1" fmla="val 50000"/>
              <a:gd name="adj2" fmla="val 50147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2" name="文本框 62"/>
          <p:cNvSpPr txBox="1">
            <a:spLocks noChangeArrowheads="1"/>
          </p:cNvSpPr>
          <p:nvPr/>
        </p:nvSpPr>
        <p:spPr bwMode="auto">
          <a:xfrm>
            <a:off x="4917681" y="4898285"/>
            <a:ext cx="28082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Incomplete docs 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Conflict sources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Imprecise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NLP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3" name="十角星 32"/>
          <p:cNvSpPr/>
          <p:nvPr/>
        </p:nvSpPr>
        <p:spPr bwMode="auto">
          <a:xfrm>
            <a:off x="2253856" y="1658197"/>
            <a:ext cx="1439863" cy="1152525"/>
          </a:xfrm>
          <a:prstGeom prst="star10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kumimoji="0" lang="zh-CN" altLang="en-US" sz="1800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34" name="上箭头 66"/>
          <p:cNvSpPr>
            <a:spLocks noChangeArrowheads="1"/>
          </p:cNvSpPr>
          <p:nvPr/>
        </p:nvSpPr>
        <p:spPr bwMode="auto">
          <a:xfrm>
            <a:off x="4630344" y="2810722"/>
            <a:ext cx="287337" cy="576263"/>
          </a:xfrm>
          <a:prstGeom prst="upArrow">
            <a:avLst>
              <a:gd name="adj1" fmla="val 50000"/>
              <a:gd name="adj2" fmla="val 50138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5" name="上箭头 67"/>
          <p:cNvSpPr>
            <a:spLocks noChangeArrowheads="1"/>
          </p:cNvSpPr>
          <p:nvPr/>
        </p:nvSpPr>
        <p:spPr bwMode="auto">
          <a:xfrm rot="10800000">
            <a:off x="2757094" y="2810722"/>
            <a:ext cx="431800" cy="576263"/>
          </a:xfrm>
          <a:prstGeom prst="upArrow">
            <a:avLst>
              <a:gd name="adj1" fmla="val 50000"/>
              <a:gd name="adj2" fmla="val 50046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6" name="文本框 12288"/>
          <p:cNvSpPr txBox="1">
            <a:spLocks noChangeArrowheads="1"/>
          </p:cNvSpPr>
          <p:nvPr/>
        </p:nvSpPr>
        <p:spPr bwMode="auto">
          <a:xfrm>
            <a:off x="2325294" y="2018560"/>
            <a:ext cx="12620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Queries</a:t>
            </a:r>
            <a:endParaRPr lang="zh-CN" altLang="en-US"/>
          </a:p>
        </p:txBody>
      </p:sp>
      <p:sp>
        <p:nvSpPr>
          <p:cNvPr id="37" name="矩形 12291"/>
          <p:cNvSpPr>
            <a:spLocks noChangeArrowheads="1"/>
          </p:cNvSpPr>
          <p:nvPr/>
        </p:nvSpPr>
        <p:spPr bwMode="auto">
          <a:xfrm>
            <a:off x="4125519" y="1802660"/>
            <a:ext cx="1368425" cy="9350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en-US" altLang="zh-CN" sz="1800">
              <a:ea typeface="宋体" panose="02010600030101010101" pitchFamily="2" charset="-122"/>
            </a:endParaRPr>
          </a:p>
          <a:p>
            <a:pPr algn="ctr" eaLnBrk="1" hangingPunct="1"/>
            <a:r>
              <a:rPr kumimoji="0" lang="en-US" altLang="zh-CN">
                <a:ea typeface="宋体" panose="02010600030101010101" pitchFamily="2" charset="-122"/>
              </a:rPr>
              <a:t>Results</a:t>
            </a:r>
            <a:endParaRPr kumimoji="0" lang="zh-CN" altLang="en-US">
              <a:ea typeface="宋体" panose="02010600030101010101" pitchFamily="2" charset="-122"/>
            </a:endParaRPr>
          </a:p>
        </p:txBody>
      </p:sp>
      <p:sp>
        <p:nvSpPr>
          <p:cNvPr id="38" name="文本框 72"/>
          <p:cNvSpPr txBox="1">
            <a:spLocks noChangeArrowheads="1"/>
          </p:cNvSpPr>
          <p:nvPr/>
        </p:nvSpPr>
        <p:spPr bwMode="auto">
          <a:xfrm>
            <a:off x="885431" y="5258647"/>
            <a:ext cx="2087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Open</a:t>
            </a:r>
            <a:r>
              <a:rPr lang="zh-CN" altLang="en-US"/>
              <a:t> </a:t>
            </a:r>
            <a:r>
              <a:rPr lang="en-US" altLang="zh-CN"/>
              <a:t>IE</a:t>
            </a:r>
            <a:r>
              <a:rPr lang="zh-CN" altLang="en-US"/>
              <a:t> </a:t>
            </a:r>
            <a:r>
              <a:rPr lang="en-US" altLang="zh-CN"/>
              <a:t>/</a:t>
            </a:r>
            <a:r>
              <a:rPr lang="zh-CN" altLang="en-US"/>
              <a:t> </a:t>
            </a:r>
            <a:r>
              <a:rPr lang="en-US" altLang="zh-CN"/>
              <a:t>RE</a:t>
            </a:r>
            <a:endParaRPr lang="zh-CN" altLang="en-US"/>
          </a:p>
        </p:txBody>
      </p:sp>
      <p:cxnSp>
        <p:nvCxnSpPr>
          <p:cNvPr id="39" name="直线连接符 38"/>
          <p:cNvCxnSpPr/>
          <p:nvPr/>
        </p:nvCxnSpPr>
        <p:spPr bwMode="auto">
          <a:xfrm>
            <a:off x="4125519" y="2305897"/>
            <a:ext cx="13684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7581506" y="2018560"/>
            <a:ext cx="1873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</a:rPr>
              <a:t>Ambiguous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>
            <a:spLocks noChangeArrowheads="1"/>
          </p:cNvSpPr>
          <p:nvPr/>
        </p:nvSpPr>
        <p:spPr bwMode="auto">
          <a:xfrm>
            <a:off x="7078269" y="2882160"/>
            <a:ext cx="2016125" cy="1570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>
                <a:solidFill>
                  <a:srgbClr val="3366FF"/>
                </a:solidFill>
              </a:rPr>
              <a:t>Could</a:t>
            </a:r>
            <a:r>
              <a:rPr lang="zh-CN" altLang="en-US">
                <a:solidFill>
                  <a:srgbClr val="3366FF"/>
                </a:solidFill>
              </a:rPr>
              <a:t> </a:t>
            </a:r>
            <a:r>
              <a:rPr lang="en-US" altLang="zh-CN">
                <a:solidFill>
                  <a:srgbClr val="3366FF"/>
                </a:solidFill>
              </a:rPr>
              <a:t>we</a:t>
            </a:r>
            <a:r>
              <a:rPr lang="zh-CN" altLang="en-US">
                <a:solidFill>
                  <a:srgbClr val="3366FF"/>
                </a:solidFill>
              </a:rPr>
              <a:t> </a:t>
            </a:r>
            <a:r>
              <a:rPr lang="en-US" altLang="zh-CN">
                <a:solidFill>
                  <a:srgbClr val="3366FF"/>
                </a:solidFill>
              </a:rPr>
              <a:t>make</a:t>
            </a:r>
            <a:r>
              <a:rPr lang="zh-CN" altLang="en-US">
                <a:solidFill>
                  <a:srgbClr val="3366FF"/>
                </a:solidFill>
              </a:rPr>
              <a:t> </a:t>
            </a:r>
            <a:r>
              <a:rPr lang="en-US" altLang="zh-CN">
                <a:solidFill>
                  <a:srgbClr val="3366FF"/>
                </a:solidFill>
              </a:rPr>
              <a:t>the</a:t>
            </a:r>
            <a:r>
              <a:rPr lang="zh-CN" altLang="en-US">
                <a:solidFill>
                  <a:srgbClr val="3366FF"/>
                </a:solidFill>
              </a:rPr>
              <a:t> </a:t>
            </a:r>
            <a:r>
              <a:rPr lang="en-US" altLang="zh-CN">
                <a:solidFill>
                  <a:srgbClr val="3366FF"/>
                </a:solidFill>
              </a:rPr>
              <a:t>results</a:t>
            </a:r>
            <a:r>
              <a:rPr lang="zh-CN" altLang="en-US">
                <a:solidFill>
                  <a:srgbClr val="3366FF"/>
                </a:solidFill>
              </a:rPr>
              <a:t> </a:t>
            </a:r>
            <a:r>
              <a:rPr lang="en-US" altLang="zh-CN">
                <a:solidFill>
                  <a:srgbClr val="3366FF"/>
                </a:solidFill>
              </a:rPr>
              <a:t>less</a:t>
            </a:r>
            <a:r>
              <a:rPr lang="zh-CN" altLang="en-US">
                <a:solidFill>
                  <a:srgbClr val="3366FF"/>
                </a:solidFill>
              </a:rPr>
              <a:t> </a:t>
            </a:r>
            <a:r>
              <a:rPr lang="en-US" altLang="zh-CN">
                <a:solidFill>
                  <a:srgbClr val="3366FF"/>
                </a:solidFill>
              </a:rPr>
              <a:t>ambiguous?</a:t>
            </a:r>
            <a:endParaRPr lang="zh-CN" altLang="en-US">
              <a:solidFill>
                <a:srgbClr val="3366FF"/>
              </a:solidFill>
            </a:endParaRPr>
          </a:p>
        </p:txBody>
      </p:sp>
      <p:grpSp>
        <p:nvGrpSpPr>
          <p:cNvPr id="42" name="组 12297"/>
          <p:cNvGrpSpPr/>
          <p:nvPr/>
        </p:nvGrpSpPr>
        <p:grpSpPr bwMode="auto">
          <a:xfrm>
            <a:off x="2665019" y="3660035"/>
            <a:ext cx="3195637" cy="925512"/>
            <a:chOff x="2319657" y="3414598"/>
            <a:chExt cx="3195145" cy="925460"/>
          </a:xfrm>
        </p:grpSpPr>
        <p:cxnSp>
          <p:nvCxnSpPr>
            <p:cNvPr id="43" name="直线连接符 42"/>
            <p:cNvCxnSpPr/>
            <p:nvPr/>
          </p:nvCxnSpPr>
          <p:spPr bwMode="auto">
            <a:xfrm flipV="1">
              <a:off x="3827550" y="3492381"/>
              <a:ext cx="474589" cy="10476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直线连接符 43"/>
            <p:cNvCxnSpPr/>
            <p:nvPr/>
          </p:nvCxnSpPr>
          <p:spPr bwMode="auto">
            <a:xfrm>
              <a:off x="2922814" y="3609849"/>
              <a:ext cx="723789" cy="333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直线连接符 44"/>
            <p:cNvCxnSpPr/>
            <p:nvPr/>
          </p:nvCxnSpPr>
          <p:spPr bwMode="auto">
            <a:xfrm flipV="1">
              <a:off x="3405340" y="3687633"/>
              <a:ext cx="241263" cy="1381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直线连接符 45"/>
            <p:cNvCxnSpPr/>
            <p:nvPr/>
          </p:nvCxnSpPr>
          <p:spPr bwMode="auto">
            <a:xfrm flipH="1" flipV="1">
              <a:off x="2868847" y="4130520"/>
              <a:ext cx="657124" cy="209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直线连接符 46"/>
            <p:cNvCxnSpPr/>
            <p:nvPr/>
          </p:nvCxnSpPr>
          <p:spPr bwMode="auto">
            <a:xfrm flipV="1">
              <a:off x="2319657" y="4130520"/>
              <a:ext cx="293642" cy="209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直线连接符 47"/>
            <p:cNvCxnSpPr/>
            <p:nvPr/>
          </p:nvCxnSpPr>
          <p:spPr bwMode="auto">
            <a:xfrm flipV="1">
              <a:off x="4610066" y="3870184"/>
              <a:ext cx="361894" cy="2873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直线连接符 48"/>
            <p:cNvCxnSpPr/>
            <p:nvPr/>
          </p:nvCxnSpPr>
          <p:spPr bwMode="auto">
            <a:xfrm>
              <a:off x="4489435" y="3519367"/>
              <a:ext cx="482526" cy="2603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直线连接符 49"/>
            <p:cNvCxnSpPr/>
            <p:nvPr/>
          </p:nvCxnSpPr>
          <p:spPr bwMode="auto">
            <a:xfrm flipV="1">
              <a:off x="5092592" y="3414598"/>
              <a:ext cx="422210" cy="3778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1" name="文本框 12299"/>
          <p:cNvSpPr txBox="1">
            <a:spLocks noChangeArrowheads="1"/>
          </p:cNvSpPr>
          <p:nvPr/>
        </p:nvSpPr>
        <p:spPr bwMode="auto">
          <a:xfrm>
            <a:off x="2133206" y="3988647"/>
            <a:ext cx="630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KG</a:t>
            </a:r>
            <a:endParaRPr lang="zh-CN" altLang="en-US"/>
          </a:p>
        </p:txBody>
      </p:sp>
      <p:sp>
        <p:nvSpPr>
          <p:cNvPr id="52" name="左大括号 51"/>
          <p:cNvSpPr/>
          <p:nvPr/>
        </p:nvSpPr>
        <p:spPr bwMode="auto">
          <a:xfrm>
            <a:off x="5493944" y="1802660"/>
            <a:ext cx="360362" cy="1008062"/>
          </a:xfrm>
          <a:prstGeom prst="leftBrace">
            <a:avLst>
              <a:gd name="adj1" fmla="val 8327"/>
              <a:gd name="adj2" fmla="val 50000"/>
            </a:avLst>
          </a:prstGeom>
          <a:noFill/>
          <a:ln w="952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5925744" y="1802660"/>
            <a:ext cx="1295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600">
                <a:solidFill>
                  <a:srgbClr val="FF0000"/>
                </a:solidFill>
              </a:rPr>
              <a:t>R1:----</a:t>
            </a:r>
            <a:r>
              <a:rPr lang="zh-CN" altLang="en-US" sz="1600">
                <a:solidFill>
                  <a:srgbClr val="FF0000"/>
                </a:solidFill>
              </a:rPr>
              <a:t>  </a:t>
            </a:r>
            <a:r>
              <a:rPr lang="en-US" altLang="zh-CN" sz="1600">
                <a:solidFill>
                  <a:srgbClr val="FF0000"/>
                </a:solidFill>
              </a:rPr>
              <a:t>0.3</a:t>
            </a:r>
            <a:r>
              <a:rPr lang="zh-CN" altLang="en-US" sz="1600">
                <a:solidFill>
                  <a:srgbClr val="FF0000"/>
                </a:solidFill>
              </a:rPr>
              <a:t>  </a:t>
            </a:r>
            <a:endParaRPr lang="en-US" altLang="zh-CN" sz="1600">
              <a:solidFill>
                <a:srgbClr val="FF0000"/>
              </a:solidFill>
            </a:endParaRPr>
          </a:p>
          <a:p>
            <a:r>
              <a:rPr lang="en-US" altLang="zh-CN" sz="1600">
                <a:solidFill>
                  <a:srgbClr val="FF0000"/>
                </a:solidFill>
              </a:rPr>
              <a:t>R2:----</a:t>
            </a:r>
            <a:r>
              <a:rPr lang="zh-CN" altLang="en-US" sz="1600">
                <a:solidFill>
                  <a:srgbClr val="FF0000"/>
                </a:solidFill>
              </a:rPr>
              <a:t>  </a:t>
            </a:r>
            <a:r>
              <a:rPr lang="en-US" altLang="zh-CN" sz="1600">
                <a:solidFill>
                  <a:srgbClr val="FF0000"/>
                </a:solidFill>
              </a:rPr>
              <a:t>0.3</a:t>
            </a:r>
            <a:endParaRPr lang="en-US" altLang="zh-CN" sz="1600">
              <a:solidFill>
                <a:srgbClr val="FF0000"/>
              </a:solidFill>
            </a:endParaRPr>
          </a:p>
          <a:p>
            <a:r>
              <a:rPr lang="en-US" altLang="zh-CN" sz="1600">
                <a:solidFill>
                  <a:srgbClr val="FF0000"/>
                </a:solidFill>
              </a:rPr>
              <a:t>R3:</a:t>
            </a:r>
            <a:r>
              <a:rPr lang="zh-CN" altLang="en-US" sz="1600">
                <a:solidFill>
                  <a:srgbClr val="FF0000"/>
                </a:solidFill>
              </a:rPr>
              <a:t>-</a:t>
            </a:r>
            <a:r>
              <a:rPr lang="en-US" altLang="zh-CN" sz="1600">
                <a:solidFill>
                  <a:srgbClr val="FF0000"/>
                </a:solidFill>
              </a:rPr>
              <a:t>---</a:t>
            </a:r>
            <a:r>
              <a:rPr lang="zh-CN" altLang="en-US" sz="1600">
                <a:solidFill>
                  <a:srgbClr val="FF0000"/>
                </a:solidFill>
              </a:rPr>
              <a:t>  </a:t>
            </a:r>
            <a:r>
              <a:rPr lang="en-US" altLang="zh-CN" sz="1600">
                <a:solidFill>
                  <a:srgbClr val="FF0000"/>
                </a:solidFill>
              </a:rPr>
              <a:t>0.4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55" name="文本框 2"/>
          <p:cNvSpPr txBox="1">
            <a:spLocks noChangeArrowheads="1"/>
          </p:cNvSpPr>
          <p:nvPr/>
        </p:nvSpPr>
        <p:spPr bwMode="auto">
          <a:xfrm>
            <a:off x="6646469" y="6246072"/>
            <a:ext cx="2159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400"/>
              <a:t>Uncertain</a:t>
            </a:r>
            <a:r>
              <a:rPr lang="zh-CN" altLang="en-US" sz="1400"/>
              <a:t> </a:t>
            </a:r>
            <a:r>
              <a:rPr lang="en-US" altLang="zh-CN" sz="1400"/>
              <a:t>Relationship</a:t>
            </a:r>
            <a:endParaRPr lang="zh-CN" altLang="en-US" sz="1400"/>
          </a:p>
        </p:txBody>
      </p:sp>
      <p:cxnSp>
        <p:nvCxnSpPr>
          <p:cNvPr id="56" name="直线连接符 55"/>
          <p:cNvCxnSpPr/>
          <p:nvPr/>
        </p:nvCxnSpPr>
        <p:spPr bwMode="auto">
          <a:xfrm>
            <a:off x="5709844" y="6411172"/>
            <a:ext cx="7921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 animBg="1"/>
      <p:bldP spid="52" grpId="0" animBg="1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IBM 大学合作项目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>
              <a:lnSpc>
                <a:spcPct val="150000"/>
              </a:lnSpc>
            </a:pPr>
            <a:r>
              <a:rPr lang="zh-CN" altLang="en-US"/>
              <a:t>IBM Skills Academy上的注册与学习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联系张斌同学，</a:t>
            </a:r>
            <a:r>
              <a:rPr lang="en-US" altLang="zh-CN"/>
              <a:t>QQ</a:t>
            </a:r>
            <a:r>
              <a:rPr lang="zh-CN" altLang="en-US"/>
              <a:t>：2271276362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要求本周内完成注册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知识图谱清洗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 57"/>
          <p:cNvGrpSpPr/>
          <p:nvPr/>
        </p:nvGrpSpPr>
        <p:grpSpPr bwMode="auto">
          <a:xfrm>
            <a:off x="1532130" y="3476193"/>
            <a:ext cx="5183188" cy="1366837"/>
            <a:chOff x="107504" y="2708920"/>
            <a:chExt cx="3096344" cy="1080120"/>
          </a:xfrm>
        </p:grpSpPr>
        <p:sp>
          <p:nvSpPr>
            <p:cNvPr id="8" name="椭圆 1"/>
            <p:cNvSpPr>
              <a:spLocks noChangeArrowheads="1"/>
            </p:cNvSpPr>
            <p:nvPr/>
          </p:nvSpPr>
          <p:spPr bwMode="auto">
            <a:xfrm>
              <a:off x="755576" y="3068960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9" name="椭圆 5"/>
            <p:cNvSpPr>
              <a:spLocks noChangeArrowheads="1"/>
            </p:cNvSpPr>
            <p:nvPr/>
          </p:nvSpPr>
          <p:spPr bwMode="auto">
            <a:xfrm>
              <a:off x="1403648" y="3356992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" name="椭圆 7"/>
            <p:cNvSpPr>
              <a:spLocks noChangeArrowheads="1"/>
            </p:cNvSpPr>
            <p:nvPr/>
          </p:nvSpPr>
          <p:spPr bwMode="auto">
            <a:xfrm>
              <a:off x="755576" y="3429000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" name="椭圆 8"/>
            <p:cNvSpPr>
              <a:spLocks noChangeArrowheads="1"/>
            </p:cNvSpPr>
            <p:nvPr/>
          </p:nvSpPr>
          <p:spPr bwMode="auto">
            <a:xfrm>
              <a:off x="1403648" y="3068960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" name="椭圆 9"/>
            <p:cNvSpPr>
              <a:spLocks noChangeArrowheads="1"/>
            </p:cNvSpPr>
            <p:nvPr/>
          </p:nvSpPr>
          <p:spPr bwMode="auto">
            <a:xfrm>
              <a:off x="1043608" y="3212976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3" name="椭圆 10"/>
            <p:cNvSpPr>
              <a:spLocks noChangeArrowheads="1"/>
            </p:cNvSpPr>
            <p:nvPr/>
          </p:nvSpPr>
          <p:spPr bwMode="auto">
            <a:xfrm>
              <a:off x="1763688" y="2924944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14" name="直线连接符 13"/>
            <p:cNvCxnSpPr>
              <a:stCxn id="11" idx="0"/>
              <a:endCxn id="13" idx="3"/>
            </p:cNvCxnSpPr>
            <p:nvPr/>
          </p:nvCxnSpPr>
          <p:spPr bwMode="auto">
            <a:xfrm flipV="1">
              <a:off x="1512002" y="2986163"/>
              <a:ext cx="283555" cy="827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直线连接符 14"/>
            <p:cNvCxnSpPr>
              <a:endCxn id="11" idx="4"/>
            </p:cNvCxnSpPr>
            <p:nvPr/>
          </p:nvCxnSpPr>
          <p:spPr bwMode="auto">
            <a:xfrm flipV="1">
              <a:off x="1475965" y="3140466"/>
              <a:ext cx="36037" cy="2270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直线连接符 15"/>
            <p:cNvCxnSpPr>
              <a:endCxn id="11" idx="2"/>
            </p:cNvCxnSpPr>
            <p:nvPr/>
          </p:nvCxnSpPr>
          <p:spPr bwMode="auto">
            <a:xfrm>
              <a:off x="971446" y="3078996"/>
              <a:ext cx="432445" cy="263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直线连接符 16"/>
            <p:cNvCxnSpPr>
              <a:stCxn id="10" idx="6"/>
              <a:endCxn id="9" idx="3"/>
            </p:cNvCxnSpPr>
            <p:nvPr/>
          </p:nvCxnSpPr>
          <p:spPr bwMode="auto">
            <a:xfrm flipV="1">
              <a:off x="971446" y="3418964"/>
              <a:ext cx="463740" cy="464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直线连接符 17"/>
            <p:cNvCxnSpPr>
              <a:stCxn id="10" idx="0"/>
            </p:cNvCxnSpPr>
            <p:nvPr/>
          </p:nvCxnSpPr>
          <p:spPr bwMode="auto">
            <a:xfrm flipV="1">
              <a:off x="863335" y="3140466"/>
              <a:ext cx="0" cy="2885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直线连接符 18"/>
            <p:cNvCxnSpPr>
              <a:stCxn id="12" idx="6"/>
            </p:cNvCxnSpPr>
            <p:nvPr/>
          </p:nvCxnSpPr>
          <p:spPr bwMode="auto">
            <a:xfrm flipV="1">
              <a:off x="1259742" y="3140466"/>
              <a:ext cx="144148" cy="1091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椭圆 27"/>
            <p:cNvSpPr>
              <a:spLocks noChangeArrowheads="1"/>
            </p:cNvSpPr>
            <p:nvPr/>
          </p:nvSpPr>
          <p:spPr bwMode="auto">
            <a:xfrm>
              <a:off x="467544" y="2924944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1" name="椭圆 28"/>
            <p:cNvSpPr>
              <a:spLocks noChangeArrowheads="1"/>
            </p:cNvSpPr>
            <p:nvPr/>
          </p:nvSpPr>
          <p:spPr bwMode="auto">
            <a:xfrm>
              <a:off x="539552" y="3645024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" name="椭圆 29"/>
            <p:cNvSpPr>
              <a:spLocks noChangeArrowheads="1"/>
            </p:cNvSpPr>
            <p:nvPr/>
          </p:nvSpPr>
          <p:spPr bwMode="auto">
            <a:xfrm>
              <a:off x="1187624" y="3645024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23" name="直线连接符 22"/>
            <p:cNvCxnSpPr>
              <a:endCxn id="10" idx="5"/>
            </p:cNvCxnSpPr>
            <p:nvPr/>
          </p:nvCxnSpPr>
          <p:spPr bwMode="auto">
            <a:xfrm flipH="1" flipV="1">
              <a:off x="940150" y="3490470"/>
              <a:ext cx="391666" cy="1655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直线连接符 23"/>
            <p:cNvCxnSpPr>
              <a:endCxn id="10" idx="3"/>
            </p:cNvCxnSpPr>
            <p:nvPr/>
          </p:nvCxnSpPr>
          <p:spPr bwMode="auto">
            <a:xfrm flipV="1">
              <a:off x="612023" y="3490470"/>
              <a:ext cx="175444" cy="1655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直线连接符 24"/>
            <p:cNvCxnSpPr>
              <a:stCxn id="8" idx="1"/>
              <a:endCxn id="20" idx="6"/>
            </p:cNvCxnSpPr>
            <p:nvPr/>
          </p:nvCxnSpPr>
          <p:spPr bwMode="auto">
            <a:xfrm flipH="1" flipV="1">
              <a:off x="683149" y="2961073"/>
              <a:ext cx="104318" cy="1179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平行四边形 36"/>
            <p:cNvSpPr>
              <a:spLocks noChangeArrowheads="1"/>
            </p:cNvSpPr>
            <p:nvPr/>
          </p:nvSpPr>
          <p:spPr bwMode="auto">
            <a:xfrm>
              <a:off x="107504" y="2708920"/>
              <a:ext cx="3096344" cy="1080120"/>
            </a:xfrm>
            <a:prstGeom prst="parallelogram">
              <a:avLst>
                <a:gd name="adj" fmla="val 25004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7" name="椭圆 39"/>
            <p:cNvSpPr>
              <a:spLocks noChangeArrowheads="1"/>
            </p:cNvSpPr>
            <p:nvPr/>
          </p:nvSpPr>
          <p:spPr bwMode="auto">
            <a:xfrm>
              <a:off x="2123728" y="3212976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8" name="椭圆 40"/>
            <p:cNvSpPr>
              <a:spLocks noChangeArrowheads="1"/>
            </p:cNvSpPr>
            <p:nvPr/>
          </p:nvSpPr>
          <p:spPr bwMode="auto">
            <a:xfrm>
              <a:off x="1835696" y="3501008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9" name="椭圆 41"/>
            <p:cNvSpPr>
              <a:spLocks noChangeArrowheads="1"/>
            </p:cNvSpPr>
            <p:nvPr/>
          </p:nvSpPr>
          <p:spPr bwMode="auto">
            <a:xfrm>
              <a:off x="2699792" y="3068960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0" name="椭圆 42"/>
            <p:cNvSpPr>
              <a:spLocks noChangeArrowheads="1"/>
            </p:cNvSpPr>
            <p:nvPr/>
          </p:nvSpPr>
          <p:spPr bwMode="auto">
            <a:xfrm>
              <a:off x="2555776" y="3429000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1" name="椭圆 44"/>
            <p:cNvSpPr>
              <a:spLocks noChangeArrowheads="1"/>
            </p:cNvSpPr>
            <p:nvPr/>
          </p:nvSpPr>
          <p:spPr bwMode="auto">
            <a:xfrm>
              <a:off x="2411760" y="2852936"/>
              <a:ext cx="216024" cy="720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32" name="直线连接符 31"/>
            <p:cNvCxnSpPr>
              <a:endCxn id="27" idx="2"/>
            </p:cNvCxnSpPr>
            <p:nvPr/>
          </p:nvCxnSpPr>
          <p:spPr bwMode="auto">
            <a:xfrm flipV="1">
              <a:off x="1620113" y="3249607"/>
              <a:ext cx="503570" cy="1543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直线连接符 32"/>
            <p:cNvCxnSpPr>
              <a:endCxn id="30" idx="0"/>
            </p:cNvCxnSpPr>
            <p:nvPr/>
          </p:nvCxnSpPr>
          <p:spPr bwMode="auto">
            <a:xfrm>
              <a:off x="2339906" y="3259643"/>
              <a:ext cx="324334" cy="1693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直线连接符 33"/>
            <p:cNvCxnSpPr>
              <a:stCxn id="27" idx="7"/>
              <a:endCxn id="29" idx="2"/>
            </p:cNvCxnSpPr>
            <p:nvPr/>
          </p:nvCxnSpPr>
          <p:spPr bwMode="auto">
            <a:xfrm flipV="1">
              <a:off x="2307662" y="3105340"/>
              <a:ext cx="391666" cy="1179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直线连接符 34"/>
            <p:cNvCxnSpPr/>
            <p:nvPr/>
          </p:nvCxnSpPr>
          <p:spPr bwMode="auto">
            <a:xfrm flipV="1">
              <a:off x="1979535" y="3284733"/>
              <a:ext cx="216222" cy="22706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直线连接符 35"/>
            <p:cNvCxnSpPr/>
            <p:nvPr/>
          </p:nvCxnSpPr>
          <p:spPr bwMode="auto">
            <a:xfrm>
              <a:off x="1907461" y="3007490"/>
              <a:ext cx="288297" cy="2057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直线连接符 36"/>
            <p:cNvCxnSpPr>
              <a:endCxn id="31" idx="4"/>
            </p:cNvCxnSpPr>
            <p:nvPr/>
          </p:nvCxnSpPr>
          <p:spPr bwMode="auto">
            <a:xfrm flipV="1">
              <a:off x="2267832" y="2924693"/>
              <a:ext cx="252260" cy="29857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8" name="椭圆 46"/>
          <p:cNvSpPr>
            <a:spLocks noChangeArrowheads="1"/>
          </p:cNvSpPr>
          <p:nvPr/>
        </p:nvSpPr>
        <p:spPr bwMode="auto">
          <a:xfrm>
            <a:off x="1890905" y="5832043"/>
            <a:ext cx="361950" cy="920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9" name="椭圆 47"/>
          <p:cNvSpPr>
            <a:spLocks noChangeArrowheads="1"/>
          </p:cNvSpPr>
          <p:nvPr/>
        </p:nvSpPr>
        <p:spPr bwMode="auto">
          <a:xfrm>
            <a:off x="3041843" y="5832043"/>
            <a:ext cx="361950" cy="920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cxnSp>
        <p:nvCxnSpPr>
          <p:cNvPr id="40" name="直线连接符 39"/>
          <p:cNvCxnSpPr>
            <a:stCxn id="38" idx="6"/>
            <a:endCxn id="39" idx="2"/>
          </p:cNvCxnSpPr>
          <p:nvPr/>
        </p:nvCxnSpPr>
        <p:spPr bwMode="auto">
          <a:xfrm>
            <a:off x="2252855" y="5878080"/>
            <a:ext cx="7889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文本框 4"/>
          <p:cNvSpPr txBox="1">
            <a:spLocks noChangeArrowheads="1"/>
          </p:cNvSpPr>
          <p:nvPr/>
        </p:nvSpPr>
        <p:spPr bwMode="auto">
          <a:xfrm>
            <a:off x="2467168" y="5606618"/>
            <a:ext cx="288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?</a:t>
            </a:r>
            <a:endParaRPr lang="zh-CN" altLang="en-US" sz="4000"/>
          </a:p>
        </p:txBody>
      </p:sp>
      <p:pic>
        <p:nvPicPr>
          <p:cNvPr id="4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55" y="5203393"/>
            <a:ext cx="2138363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右箭头 42"/>
          <p:cNvSpPr/>
          <p:nvPr/>
        </p:nvSpPr>
        <p:spPr bwMode="auto">
          <a:xfrm>
            <a:off x="3619693" y="5779655"/>
            <a:ext cx="431800" cy="14446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kumimoji="0" lang="zh-CN" altLang="en-US" sz="1800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44" name="左大括号 17"/>
          <p:cNvSpPr/>
          <p:nvPr/>
        </p:nvSpPr>
        <p:spPr bwMode="auto">
          <a:xfrm>
            <a:off x="6499418" y="5347855"/>
            <a:ext cx="360362" cy="1008063"/>
          </a:xfrm>
          <a:prstGeom prst="leftBrace">
            <a:avLst>
              <a:gd name="adj1" fmla="val 832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45" name="文本框 18"/>
          <p:cNvSpPr txBox="1">
            <a:spLocks noChangeArrowheads="1"/>
          </p:cNvSpPr>
          <p:nvPr/>
        </p:nvSpPr>
        <p:spPr bwMode="auto">
          <a:xfrm>
            <a:off x="6931218" y="5131955"/>
            <a:ext cx="720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>
                <a:solidFill>
                  <a:srgbClr val="008000"/>
                </a:solidFill>
                <a:latin typeface="Zapf Dingbats" panose="05020102010704020609" pitchFamily="-84" charset="2"/>
                <a:sym typeface="Zapf Dingbats" panose="05020102010704020609" pitchFamily="-84" charset="2"/>
              </a:rPr>
              <a:t>✔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6" name="十角星 45"/>
          <p:cNvSpPr/>
          <p:nvPr/>
        </p:nvSpPr>
        <p:spPr bwMode="auto">
          <a:xfrm>
            <a:off x="1748030" y="1747405"/>
            <a:ext cx="1439863" cy="1152525"/>
          </a:xfrm>
          <a:prstGeom prst="star10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kumimoji="0" lang="zh-CN" altLang="en-US" sz="1800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47" name="上箭头 64"/>
          <p:cNvSpPr>
            <a:spLocks noChangeArrowheads="1"/>
          </p:cNvSpPr>
          <p:nvPr/>
        </p:nvSpPr>
        <p:spPr bwMode="auto">
          <a:xfrm>
            <a:off x="4122930" y="2899930"/>
            <a:ext cx="288925" cy="576263"/>
          </a:xfrm>
          <a:prstGeom prst="upArrow">
            <a:avLst>
              <a:gd name="adj1" fmla="val 50000"/>
              <a:gd name="adj2" fmla="val 49863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48" name="上箭头 65"/>
          <p:cNvSpPr>
            <a:spLocks noChangeArrowheads="1"/>
          </p:cNvSpPr>
          <p:nvPr/>
        </p:nvSpPr>
        <p:spPr bwMode="auto">
          <a:xfrm rot="10800000">
            <a:off x="2251268" y="2899930"/>
            <a:ext cx="431800" cy="576263"/>
          </a:xfrm>
          <a:prstGeom prst="upArrow">
            <a:avLst>
              <a:gd name="adj1" fmla="val 50000"/>
              <a:gd name="adj2" fmla="val 50046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49" name="文本框 68"/>
          <p:cNvSpPr txBox="1">
            <a:spLocks noChangeArrowheads="1"/>
          </p:cNvSpPr>
          <p:nvPr/>
        </p:nvSpPr>
        <p:spPr bwMode="auto">
          <a:xfrm>
            <a:off x="1819468" y="2107768"/>
            <a:ext cx="12620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Queries</a:t>
            </a:r>
            <a:endParaRPr lang="zh-CN" altLang="en-US"/>
          </a:p>
        </p:txBody>
      </p:sp>
      <p:sp>
        <p:nvSpPr>
          <p:cNvPr id="50" name="矩形 69"/>
          <p:cNvSpPr>
            <a:spLocks noChangeArrowheads="1"/>
          </p:cNvSpPr>
          <p:nvPr/>
        </p:nvSpPr>
        <p:spPr bwMode="auto">
          <a:xfrm>
            <a:off x="3619693" y="1891868"/>
            <a:ext cx="1368425" cy="9350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en-US" altLang="zh-CN" sz="1800">
              <a:ea typeface="宋体" panose="02010600030101010101" pitchFamily="2" charset="-122"/>
            </a:endParaRPr>
          </a:p>
          <a:p>
            <a:pPr algn="ctr" eaLnBrk="1" hangingPunct="1"/>
            <a:r>
              <a:rPr kumimoji="0" lang="en-US" altLang="zh-CN">
                <a:ea typeface="宋体" panose="02010600030101010101" pitchFamily="2" charset="-122"/>
              </a:rPr>
              <a:t>Results</a:t>
            </a:r>
            <a:endParaRPr kumimoji="0" lang="zh-CN" altLang="en-US">
              <a:ea typeface="宋体" panose="02010600030101010101" pitchFamily="2" charset="-122"/>
            </a:endParaRPr>
          </a:p>
        </p:txBody>
      </p:sp>
      <p:cxnSp>
        <p:nvCxnSpPr>
          <p:cNvPr id="51" name="直线连接符 50"/>
          <p:cNvCxnSpPr/>
          <p:nvPr/>
        </p:nvCxnSpPr>
        <p:spPr bwMode="auto">
          <a:xfrm>
            <a:off x="3619693" y="2395105"/>
            <a:ext cx="13684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左大括号 71"/>
          <p:cNvSpPr/>
          <p:nvPr/>
        </p:nvSpPr>
        <p:spPr bwMode="auto">
          <a:xfrm>
            <a:off x="4988118" y="1891868"/>
            <a:ext cx="360362" cy="1008062"/>
          </a:xfrm>
          <a:prstGeom prst="leftBrace">
            <a:avLst>
              <a:gd name="adj1" fmla="val 8327"/>
              <a:gd name="adj2" fmla="val 50000"/>
            </a:avLst>
          </a:prstGeom>
          <a:noFill/>
          <a:ln w="952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3" name="文本框 73"/>
          <p:cNvSpPr txBox="1">
            <a:spLocks noChangeArrowheads="1"/>
          </p:cNvSpPr>
          <p:nvPr/>
        </p:nvSpPr>
        <p:spPr bwMode="auto">
          <a:xfrm>
            <a:off x="5419918" y="1891868"/>
            <a:ext cx="1295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600">
                <a:solidFill>
                  <a:srgbClr val="FF0000"/>
                </a:solidFill>
              </a:rPr>
              <a:t>R1:----</a:t>
            </a:r>
            <a:r>
              <a:rPr lang="zh-CN" altLang="en-US" sz="1600">
                <a:solidFill>
                  <a:srgbClr val="FF0000"/>
                </a:solidFill>
              </a:rPr>
              <a:t>  </a:t>
            </a:r>
            <a:r>
              <a:rPr lang="en-US" altLang="zh-CN" sz="1600">
                <a:solidFill>
                  <a:srgbClr val="FF0000"/>
                </a:solidFill>
              </a:rPr>
              <a:t>0.3</a:t>
            </a:r>
            <a:r>
              <a:rPr lang="zh-CN" altLang="en-US" sz="1600">
                <a:solidFill>
                  <a:srgbClr val="FF0000"/>
                </a:solidFill>
              </a:rPr>
              <a:t>  </a:t>
            </a:r>
            <a:endParaRPr lang="en-US" altLang="zh-CN" sz="1600">
              <a:solidFill>
                <a:srgbClr val="FF0000"/>
              </a:solidFill>
            </a:endParaRPr>
          </a:p>
          <a:p>
            <a:r>
              <a:rPr lang="en-US" altLang="zh-CN" sz="1600">
                <a:solidFill>
                  <a:srgbClr val="FF0000"/>
                </a:solidFill>
              </a:rPr>
              <a:t>R2:----</a:t>
            </a:r>
            <a:r>
              <a:rPr lang="zh-CN" altLang="en-US" sz="1600">
                <a:solidFill>
                  <a:srgbClr val="FF0000"/>
                </a:solidFill>
              </a:rPr>
              <a:t>  </a:t>
            </a:r>
            <a:r>
              <a:rPr lang="en-US" altLang="zh-CN" sz="1600">
                <a:solidFill>
                  <a:srgbClr val="FF0000"/>
                </a:solidFill>
              </a:rPr>
              <a:t>0.3</a:t>
            </a:r>
            <a:endParaRPr lang="en-US" altLang="zh-CN" sz="1600">
              <a:solidFill>
                <a:srgbClr val="FF0000"/>
              </a:solidFill>
            </a:endParaRPr>
          </a:p>
          <a:p>
            <a:r>
              <a:rPr lang="en-US" altLang="zh-CN" sz="1600">
                <a:solidFill>
                  <a:srgbClr val="FF0000"/>
                </a:solidFill>
              </a:rPr>
              <a:t>R3:</a:t>
            </a:r>
            <a:r>
              <a:rPr lang="zh-CN" altLang="en-US" sz="1600">
                <a:solidFill>
                  <a:srgbClr val="FF0000"/>
                </a:solidFill>
              </a:rPr>
              <a:t>-</a:t>
            </a:r>
            <a:r>
              <a:rPr lang="en-US" altLang="zh-CN" sz="1600">
                <a:solidFill>
                  <a:srgbClr val="FF0000"/>
                </a:solidFill>
              </a:rPr>
              <a:t>---</a:t>
            </a:r>
            <a:r>
              <a:rPr lang="zh-CN" altLang="en-US" sz="1600">
                <a:solidFill>
                  <a:srgbClr val="FF0000"/>
                </a:solidFill>
              </a:rPr>
              <a:t>  </a:t>
            </a:r>
            <a:r>
              <a:rPr lang="en-US" altLang="zh-CN" sz="1600">
                <a:solidFill>
                  <a:srgbClr val="FF0000"/>
                </a:solidFill>
              </a:rPr>
              <a:t>0.4</a:t>
            </a:r>
            <a:endParaRPr lang="zh-CN" altLang="en-US" sz="1600">
              <a:solidFill>
                <a:srgbClr val="FF0000"/>
              </a:solidFill>
            </a:endParaRPr>
          </a:p>
        </p:txBody>
      </p:sp>
      <p:cxnSp>
        <p:nvCxnSpPr>
          <p:cNvPr id="54" name="直线连接符 53"/>
          <p:cNvCxnSpPr>
            <a:stCxn id="53" idx="1"/>
            <a:endCxn id="53" idx="3"/>
          </p:cNvCxnSpPr>
          <p:nvPr/>
        </p:nvCxnSpPr>
        <p:spPr bwMode="auto">
          <a:xfrm>
            <a:off x="5419918" y="2306205"/>
            <a:ext cx="129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直线连接符 54"/>
          <p:cNvCxnSpPr/>
          <p:nvPr/>
        </p:nvCxnSpPr>
        <p:spPr bwMode="auto">
          <a:xfrm>
            <a:off x="5419918" y="2539568"/>
            <a:ext cx="129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线形标注 2 55"/>
          <p:cNvSpPr/>
          <p:nvPr/>
        </p:nvSpPr>
        <p:spPr bwMode="auto">
          <a:xfrm>
            <a:off x="7436043" y="2179205"/>
            <a:ext cx="1871662" cy="5048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023"/>
              <a:gd name="adj6" fmla="val -58898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3366FF"/>
                </a:solidFill>
                <a:ea typeface="宋体" panose="02010600030101010101" pitchFamily="2" charset="-122"/>
              </a:rPr>
              <a:t>Less</a:t>
            </a:r>
            <a:r>
              <a:rPr kumimoji="0" lang="zh-CN" altLang="en-US" sz="1800">
                <a:solidFill>
                  <a:srgbClr val="3366FF"/>
                </a:solidFill>
                <a:ea typeface="宋体" panose="02010600030101010101" pitchFamily="2" charset="-122"/>
              </a:rPr>
              <a:t> </a:t>
            </a:r>
            <a:r>
              <a:rPr kumimoji="0" lang="en-US" altLang="zh-CN" sz="1800">
                <a:solidFill>
                  <a:srgbClr val="3366FF"/>
                </a:solidFill>
                <a:ea typeface="宋体" panose="02010600030101010101" pitchFamily="2" charset="-122"/>
              </a:rPr>
              <a:t>ambiguous</a:t>
            </a:r>
            <a:endParaRPr kumimoji="0" lang="zh-CN" altLang="en-US" sz="1800">
              <a:solidFill>
                <a:srgbClr val="3366FF"/>
              </a:solidFill>
              <a:ea typeface="宋体" panose="02010600030101010101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558798" y="3680096"/>
            <a:ext cx="4434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衡量清洗哪一条边会最大程度提高系统的不确定性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532" y="5165161"/>
            <a:ext cx="3847372" cy="809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众包任务选取原则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知识型众包偏爱小任务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利用碎片化时间、快速收到报酬</a:t>
            </a:r>
            <a:endParaRPr kumimoji="1" lang="en-US" altLang="zh-CN" dirty="0"/>
          </a:p>
          <a:p>
            <a:r>
              <a:rPr kumimoji="1" lang="zh-CN" altLang="en-US" dirty="0"/>
              <a:t>局部的众包结果会对全局产生影响</a:t>
            </a:r>
            <a:endParaRPr kumimoji="1" lang="en-US" altLang="zh-CN" dirty="0"/>
          </a:p>
          <a:p>
            <a:r>
              <a:rPr kumimoji="1" lang="zh-CN" altLang="en-US" dirty="0"/>
              <a:t>需要量化这种影响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量化模型可能很复杂</a:t>
            </a:r>
            <a:endParaRPr kumimoji="1" lang="en-US" altLang="zh-CN" dirty="0"/>
          </a:p>
          <a:p>
            <a:r>
              <a:rPr kumimoji="1" lang="zh-CN" altLang="en-US" dirty="0"/>
              <a:t>不同的任务影响不同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因此对不同任务量化影响是数据管理领域关注的热点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知识型众包研究问题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将什么任务交给众包（</a:t>
            </a:r>
            <a:r>
              <a:rPr kumimoji="1" lang="en-US" altLang="zh-CN" dirty="0"/>
              <a:t>What)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如何筛选工人（</a:t>
            </a:r>
            <a:r>
              <a:rPr kumimoji="1" lang="en-US" altLang="zh-CN" dirty="0">
                <a:solidFill>
                  <a:srgbClr val="FF0000"/>
                </a:solidFill>
              </a:rPr>
              <a:t>Who</a:t>
            </a:r>
            <a:r>
              <a:rPr kumimoji="1" lang="zh-CN" altLang="en-US" dirty="0">
                <a:solidFill>
                  <a:srgbClr val="FF0000"/>
                </a:solidFill>
              </a:rPr>
              <a:t>）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如何完成众包（</a:t>
            </a:r>
            <a:r>
              <a:rPr kumimoji="1" lang="en-US" altLang="zh-CN" dirty="0"/>
              <a:t>How)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如何设计问题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如何激励工人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如何控制质量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如何最大化利用众包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两种众包工人选择方法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8882"/>
          </a:xfrm>
        </p:spPr>
        <p:txBody>
          <a:bodyPr/>
          <a:lstStyle/>
          <a:p>
            <a:r>
              <a:rPr kumimoji="1" lang="zh-CN" altLang="en-US" dirty="0"/>
              <a:t>被动众包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所有任务由工人方发出</a:t>
            </a:r>
            <a:r>
              <a:rPr kumimoji="1" lang="zh-CN" altLang="en-US" i="1" dirty="0"/>
              <a:t>选取</a:t>
            </a:r>
            <a:endParaRPr kumimoji="1" lang="en-US" altLang="zh-CN" i="1" dirty="0"/>
          </a:p>
          <a:p>
            <a:pPr lvl="1"/>
            <a:r>
              <a:rPr kumimoji="1" lang="zh-CN" altLang="en-US" dirty="0"/>
              <a:t>工人在正式工作前可能会参与一些技能测试</a:t>
            </a:r>
            <a:endParaRPr kumimoji="1" lang="en-US" altLang="zh-CN" dirty="0"/>
          </a:p>
          <a:p>
            <a:r>
              <a:rPr kumimoji="1" lang="zh-CN" altLang="en-US" dirty="0"/>
              <a:t>主动众包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 15"/>
          <p:cNvGrpSpPr/>
          <p:nvPr/>
        </p:nvGrpSpPr>
        <p:grpSpPr bwMode="auto">
          <a:xfrm>
            <a:off x="1662113" y="3919481"/>
            <a:ext cx="3096711" cy="2154541"/>
            <a:chOff x="1259048" y="4293096"/>
            <a:chExt cx="3096093" cy="2153663"/>
          </a:xfrm>
        </p:grpSpPr>
        <p:sp>
          <p:nvSpPr>
            <p:cNvPr id="8" name="笑脸 7"/>
            <p:cNvSpPr/>
            <p:nvPr/>
          </p:nvSpPr>
          <p:spPr bwMode="auto">
            <a:xfrm>
              <a:off x="1259048" y="4869124"/>
              <a:ext cx="433301" cy="431624"/>
            </a:xfrm>
            <a:prstGeom prst="smileyF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9" name="笑脸 8"/>
            <p:cNvSpPr/>
            <p:nvPr/>
          </p:nvSpPr>
          <p:spPr bwMode="auto">
            <a:xfrm>
              <a:off x="2195486" y="4293096"/>
              <a:ext cx="431714" cy="431624"/>
            </a:xfrm>
            <a:prstGeom prst="smileyF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10" name="笑脸 9"/>
            <p:cNvSpPr/>
            <p:nvPr/>
          </p:nvSpPr>
          <p:spPr bwMode="auto">
            <a:xfrm>
              <a:off x="2700210" y="5373743"/>
              <a:ext cx="431714" cy="431624"/>
            </a:xfrm>
            <a:prstGeom prst="smileyF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11" name="文本框 6"/>
            <p:cNvSpPr txBox="1">
              <a:spLocks noChangeArrowheads="1"/>
            </p:cNvSpPr>
            <p:nvPr/>
          </p:nvSpPr>
          <p:spPr bwMode="auto">
            <a:xfrm>
              <a:off x="1618837" y="5985094"/>
              <a:ext cx="27363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</a:rPr>
                <a:t>工人建模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 17"/>
          <p:cNvGrpSpPr/>
          <p:nvPr/>
        </p:nvGrpSpPr>
        <p:grpSpPr bwMode="auto">
          <a:xfrm>
            <a:off x="4038600" y="3992506"/>
            <a:ext cx="2736850" cy="1511300"/>
            <a:chOff x="3635896" y="4365104"/>
            <a:chExt cx="2736304" cy="1512168"/>
          </a:xfrm>
        </p:grpSpPr>
        <p:sp>
          <p:nvSpPr>
            <p:cNvPr id="13" name="左右箭头标注 7"/>
            <p:cNvSpPr>
              <a:spLocks noChangeArrowheads="1"/>
            </p:cNvSpPr>
            <p:nvPr/>
          </p:nvSpPr>
          <p:spPr bwMode="auto">
            <a:xfrm>
              <a:off x="3635896" y="4365104"/>
              <a:ext cx="2736304" cy="1512168"/>
            </a:xfrm>
            <a:prstGeom prst="leftRightArrowCallout">
              <a:avLst>
                <a:gd name="adj1" fmla="val 25000"/>
                <a:gd name="adj2" fmla="val 25000"/>
                <a:gd name="adj3" fmla="val 24998"/>
                <a:gd name="adj4" fmla="val 48120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4" name="文本框 8"/>
            <p:cNvSpPr txBox="1">
              <a:spLocks noChangeArrowheads="1"/>
            </p:cNvSpPr>
            <p:nvPr/>
          </p:nvSpPr>
          <p:spPr bwMode="auto">
            <a:xfrm>
              <a:off x="4604018" y="4870433"/>
              <a:ext cx="800059" cy="461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</a:rPr>
                <a:t>匹配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组 16"/>
          <p:cNvGrpSpPr/>
          <p:nvPr/>
        </p:nvGrpSpPr>
        <p:grpSpPr bwMode="auto">
          <a:xfrm>
            <a:off x="7567613" y="3703580"/>
            <a:ext cx="2683668" cy="2360694"/>
            <a:chOff x="7164476" y="4077072"/>
            <a:chExt cx="2682758" cy="2359940"/>
          </a:xfrm>
        </p:grpSpPr>
        <p:sp>
          <p:nvSpPr>
            <p:cNvPr id="16" name="四角星 15"/>
            <p:cNvSpPr/>
            <p:nvPr/>
          </p:nvSpPr>
          <p:spPr bwMode="auto">
            <a:xfrm>
              <a:off x="7164476" y="4292903"/>
              <a:ext cx="504654" cy="576079"/>
            </a:xfrm>
            <a:prstGeom prst="star4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17" name="七角星 12"/>
            <p:cNvSpPr/>
            <p:nvPr/>
          </p:nvSpPr>
          <p:spPr bwMode="auto">
            <a:xfrm>
              <a:off x="8172197" y="4077072"/>
              <a:ext cx="504654" cy="431662"/>
            </a:xfrm>
            <a:custGeom>
              <a:avLst/>
              <a:gdLst>
                <a:gd name="T0" fmla="*/ -1 w 504654"/>
                <a:gd name="T1" fmla="*/ 277605 h 431662"/>
                <a:gd name="T2" fmla="*/ 77711 w 504654"/>
                <a:gd name="T3" fmla="*/ 192109 h 431662"/>
                <a:gd name="T4" fmla="*/ 49976 w 504654"/>
                <a:gd name="T5" fmla="*/ 85496 h 431662"/>
                <a:gd name="T6" fmla="*/ 174616 w 504654"/>
                <a:gd name="T7" fmla="*/ 85496 h 431662"/>
                <a:gd name="T8" fmla="*/ 252327 w 504654"/>
                <a:gd name="T9" fmla="*/ 0 h 431662"/>
                <a:gd name="T10" fmla="*/ 330038 w 504654"/>
                <a:gd name="T11" fmla="*/ 85496 h 431662"/>
                <a:gd name="T12" fmla="*/ 454678 w 504654"/>
                <a:gd name="T13" fmla="*/ 85496 h 431662"/>
                <a:gd name="T14" fmla="*/ 426943 w 504654"/>
                <a:gd name="T15" fmla="*/ 192109 h 431662"/>
                <a:gd name="T16" fmla="*/ 504655 w 504654"/>
                <a:gd name="T17" fmla="*/ 277605 h 431662"/>
                <a:gd name="T18" fmla="*/ 392358 w 504654"/>
                <a:gd name="T19" fmla="*/ 325052 h 431662"/>
                <a:gd name="T20" fmla="*/ 364622 w 504654"/>
                <a:gd name="T21" fmla="*/ 431664 h 431662"/>
                <a:gd name="T22" fmla="*/ 252327 w 504654"/>
                <a:gd name="T23" fmla="*/ 384217 h 431662"/>
                <a:gd name="T24" fmla="*/ 140032 w 504654"/>
                <a:gd name="T25" fmla="*/ 431664 h 431662"/>
                <a:gd name="T26" fmla="*/ 112296 w 504654"/>
                <a:gd name="T27" fmla="*/ 325052 h 431662"/>
                <a:gd name="T28" fmla="*/ -1 w 504654"/>
                <a:gd name="T29" fmla="*/ 277605 h 4316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4654" h="431662">
                  <a:moveTo>
                    <a:pt x="-1" y="277605"/>
                  </a:moveTo>
                  <a:lnTo>
                    <a:pt x="77711" y="192109"/>
                  </a:lnTo>
                  <a:lnTo>
                    <a:pt x="49976" y="85496"/>
                  </a:lnTo>
                  <a:lnTo>
                    <a:pt x="174616" y="85496"/>
                  </a:lnTo>
                  <a:lnTo>
                    <a:pt x="252327" y="0"/>
                  </a:lnTo>
                  <a:lnTo>
                    <a:pt x="330038" y="85496"/>
                  </a:lnTo>
                  <a:lnTo>
                    <a:pt x="454678" y="85496"/>
                  </a:lnTo>
                  <a:lnTo>
                    <a:pt x="426943" y="192109"/>
                  </a:lnTo>
                  <a:lnTo>
                    <a:pt x="504655" y="277605"/>
                  </a:lnTo>
                  <a:lnTo>
                    <a:pt x="392358" y="325052"/>
                  </a:lnTo>
                  <a:lnTo>
                    <a:pt x="364622" y="431664"/>
                  </a:lnTo>
                  <a:lnTo>
                    <a:pt x="252327" y="384217"/>
                  </a:lnTo>
                  <a:lnTo>
                    <a:pt x="140032" y="431664"/>
                  </a:lnTo>
                  <a:lnTo>
                    <a:pt x="112296" y="325052"/>
                  </a:lnTo>
                  <a:lnTo>
                    <a:pt x="-1" y="27760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五角星 13"/>
            <p:cNvSpPr/>
            <p:nvPr/>
          </p:nvSpPr>
          <p:spPr bwMode="auto">
            <a:xfrm>
              <a:off x="7956370" y="4868982"/>
              <a:ext cx="576068" cy="576078"/>
            </a:xfrm>
            <a:custGeom>
              <a:avLst/>
              <a:gdLst>
                <a:gd name="T0" fmla="*/ 1 w 576068"/>
                <a:gd name="T1" fmla="*/ 220042 h 576078"/>
                <a:gd name="T2" fmla="*/ 220040 w 576068"/>
                <a:gd name="T3" fmla="*/ 220043 h 576078"/>
                <a:gd name="T4" fmla="*/ 288034 w 576068"/>
                <a:gd name="T5" fmla="*/ 0 h 576078"/>
                <a:gd name="T6" fmla="*/ 356028 w 576068"/>
                <a:gd name="T7" fmla="*/ 220043 h 576078"/>
                <a:gd name="T8" fmla="*/ 576067 w 576068"/>
                <a:gd name="T9" fmla="*/ 220042 h 576078"/>
                <a:gd name="T10" fmla="*/ 398051 w 576068"/>
                <a:gd name="T11" fmla="*/ 356034 h 576078"/>
                <a:gd name="T12" fmla="*/ 466048 w 576068"/>
                <a:gd name="T13" fmla="*/ 576077 h 576078"/>
                <a:gd name="T14" fmla="*/ 288034 w 576068"/>
                <a:gd name="T15" fmla="*/ 440081 h 576078"/>
                <a:gd name="T16" fmla="*/ 110020 w 576068"/>
                <a:gd name="T17" fmla="*/ 576077 h 576078"/>
                <a:gd name="T18" fmla="*/ 178017 w 576068"/>
                <a:gd name="T19" fmla="*/ 356034 h 576078"/>
                <a:gd name="T20" fmla="*/ 1 w 576068"/>
                <a:gd name="T21" fmla="*/ 220042 h 5760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76068" h="576078">
                  <a:moveTo>
                    <a:pt x="1" y="220042"/>
                  </a:moveTo>
                  <a:lnTo>
                    <a:pt x="220040" y="220043"/>
                  </a:lnTo>
                  <a:lnTo>
                    <a:pt x="288034" y="0"/>
                  </a:lnTo>
                  <a:lnTo>
                    <a:pt x="356028" y="220043"/>
                  </a:lnTo>
                  <a:lnTo>
                    <a:pt x="576067" y="220042"/>
                  </a:lnTo>
                  <a:lnTo>
                    <a:pt x="398051" y="356034"/>
                  </a:lnTo>
                  <a:lnTo>
                    <a:pt x="466048" y="576077"/>
                  </a:lnTo>
                  <a:lnTo>
                    <a:pt x="288034" y="440081"/>
                  </a:lnTo>
                  <a:lnTo>
                    <a:pt x="110020" y="576077"/>
                  </a:lnTo>
                  <a:lnTo>
                    <a:pt x="178017" y="356034"/>
                  </a:lnTo>
                  <a:lnTo>
                    <a:pt x="1" y="22004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文本框 14"/>
            <p:cNvSpPr txBox="1">
              <a:spLocks noChangeArrowheads="1"/>
            </p:cNvSpPr>
            <p:nvPr/>
          </p:nvSpPr>
          <p:spPr bwMode="auto">
            <a:xfrm>
              <a:off x="7506466" y="5975347"/>
              <a:ext cx="23407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dirty="0">
                  <a:solidFill>
                    <a:srgbClr val="FF0000"/>
                  </a:solidFill>
                </a:rPr>
                <a:t>任务建模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主动众包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任务分配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随机分配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按照其他因素排序（时间、工人质量等）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寻找质量最高的工人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寻找结果预期最有效的工人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寻找最近的工人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用户建模中的迁移学习</a:t>
            </a:r>
            <a:r>
              <a:rPr kumimoji="1" lang="en-US" altLang="zh-CN" dirty="0"/>
              <a:t>[KDD13]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20" y="1844743"/>
            <a:ext cx="4105275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66" y="1697809"/>
            <a:ext cx="3817868" cy="343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538998" y="4716111"/>
            <a:ext cx="4434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利用领域相似性和迁移学习理论，将用户的领域技能进行迁移推理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基于领域的匹配方式 </a:t>
            </a:r>
            <a:r>
              <a:rPr kumimoji="1" lang="en-US" altLang="zh-CN" dirty="0"/>
              <a:t>[VLDB16]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2174472" y="2492375"/>
            <a:ext cx="6048375" cy="5048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cxnSp>
        <p:nvCxnSpPr>
          <p:cNvPr id="8" name="直线连接符 7"/>
          <p:cNvCxnSpPr/>
          <p:nvPr/>
        </p:nvCxnSpPr>
        <p:spPr bwMode="auto">
          <a:xfrm>
            <a:off x="3398434" y="2492375"/>
            <a:ext cx="0" cy="5048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线连接符 8"/>
          <p:cNvCxnSpPr/>
          <p:nvPr/>
        </p:nvCxnSpPr>
        <p:spPr bwMode="auto">
          <a:xfrm>
            <a:off x="4766859" y="2492375"/>
            <a:ext cx="0" cy="5048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线连接符 9"/>
          <p:cNvCxnSpPr/>
          <p:nvPr/>
        </p:nvCxnSpPr>
        <p:spPr bwMode="auto">
          <a:xfrm>
            <a:off x="5990822" y="2492375"/>
            <a:ext cx="0" cy="5048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390372" y="2060575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400"/>
              <a:t>Sports</a:t>
            </a:r>
            <a:endParaRPr lang="zh-CN" altLang="en-US" sz="1400"/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3614334" y="2060575"/>
            <a:ext cx="1008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400"/>
              <a:t>Military</a:t>
            </a:r>
            <a:endParaRPr lang="zh-CN" altLang="en-US" sz="1400"/>
          </a:p>
        </p:txBody>
      </p: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4838297" y="2041525"/>
            <a:ext cx="1008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400"/>
              <a:t>Financial</a:t>
            </a:r>
            <a:endParaRPr lang="zh-CN" altLang="en-US" sz="1400"/>
          </a:p>
        </p:txBody>
      </p:sp>
      <p:cxnSp>
        <p:nvCxnSpPr>
          <p:cNvPr id="14" name="直线连接符 13"/>
          <p:cNvCxnSpPr/>
          <p:nvPr/>
        </p:nvCxnSpPr>
        <p:spPr bwMode="auto">
          <a:xfrm>
            <a:off x="7214784" y="2492375"/>
            <a:ext cx="0" cy="5048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6062259" y="2060575"/>
            <a:ext cx="1008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400"/>
              <a:t>Drama</a:t>
            </a:r>
            <a:endParaRPr lang="zh-CN" altLang="en-US" sz="1400"/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7359247" y="2565400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400"/>
              <a:t>…….</a:t>
            </a:r>
            <a:endParaRPr lang="zh-CN" altLang="en-US" sz="1400"/>
          </a:p>
        </p:txBody>
      </p:sp>
      <p:sp>
        <p:nvSpPr>
          <p:cNvPr id="17" name="笑脸 16"/>
          <p:cNvSpPr/>
          <p:nvPr/>
        </p:nvSpPr>
        <p:spPr bwMode="auto">
          <a:xfrm>
            <a:off x="1094972" y="3573463"/>
            <a:ext cx="431800" cy="43180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kumimoji="0" lang="zh-CN" altLang="en-US" sz="1800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590147" y="4221163"/>
            <a:ext cx="576262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19" name="文本框 19"/>
          <p:cNvSpPr txBox="1">
            <a:spLocks noChangeArrowheads="1"/>
          </p:cNvSpPr>
          <p:nvPr/>
        </p:nvSpPr>
        <p:spPr bwMode="auto">
          <a:xfrm>
            <a:off x="590147" y="4221163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0.3</a:t>
            </a:r>
            <a:endParaRPr lang="zh-CN" altLang="en-US"/>
          </a:p>
        </p:txBody>
      </p:sp>
      <p:sp>
        <p:nvSpPr>
          <p:cNvPr id="20" name="矩形 20"/>
          <p:cNvSpPr>
            <a:spLocks noChangeArrowheads="1"/>
          </p:cNvSpPr>
          <p:nvPr/>
        </p:nvSpPr>
        <p:spPr bwMode="auto">
          <a:xfrm>
            <a:off x="1166409" y="4221163"/>
            <a:ext cx="576263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1" name="文本框 21"/>
          <p:cNvSpPr txBox="1">
            <a:spLocks noChangeArrowheads="1"/>
          </p:cNvSpPr>
          <p:nvPr/>
        </p:nvSpPr>
        <p:spPr bwMode="auto">
          <a:xfrm>
            <a:off x="1166409" y="4221163"/>
            <a:ext cx="447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/>
              <a:t> </a:t>
            </a:r>
            <a:r>
              <a:rPr lang="en-US" altLang="zh-CN"/>
              <a:t>0</a:t>
            </a:r>
            <a:endParaRPr lang="zh-CN" altLang="en-US"/>
          </a:p>
        </p:txBody>
      </p:sp>
      <p:sp>
        <p:nvSpPr>
          <p:cNvPr id="22" name="矩形 22"/>
          <p:cNvSpPr>
            <a:spLocks noChangeArrowheads="1"/>
          </p:cNvSpPr>
          <p:nvPr/>
        </p:nvSpPr>
        <p:spPr bwMode="auto">
          <a:xfrm>
            <a:off x="1742672" y="4221163"/>
            <a:ext cx="576262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3" name="文本框 23"/>
          <p:cNvSpPr txBox="1">
            <a:spLocks noChangeArrowheads="1"/>
          </p:cNvSpPr>
          <p:nvPr/>
        </p:nvSpPr>
        <p:spPr bwMode="auto">
          <a:xfrm>
            <a:off x="1742672" y="4221163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0.2</a:t>
            </a:r>
            <a:endParaRPr lang="zh-CN" altLang="en-US"/>
          </a:p>
        </p:txBody>
      </p:sp>
      <p:sp>
        <p:nvSpPr>
          <p:cNvPr id="24" name="矩形 24"/>
          <p:cNvSpPr>
            <a:spLocks noChangeArrowheads="1"/>
          </p:cNvSpPr>
          <p:nvPr/>
        </p:nvSpPr>
        <p:spPr bwMode="auto">
          <a:xfrm>
            <a:off x="2318934" y="4221163"/>
            <a:ext cx="576263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5" name="文本框 25"/>
          <p:cNvSpPr txBox="1">
            <a:spLocks noChangeArrowheads="1"/>
          </p:cNvSpPr>
          <p:nvPr/>
        </p:nvSpPr>
        <p:spPr bwMode="auto">
          <a:xfrm>
            <a:off x="2318934" y="4221163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0.5</a:t>
            </a:r>
            <a:endParaRPr lang="zh-CN" altLang="en-US"/>
          </a:p>
        </p:txBody>
      </p:sp>
      <p:sp>
        <p:nvSpPr>
          <p:cNvPr id="26" name="矩形 26"/>
          <p:cNvSpPr>
            <a:spLocks noChangeArrowheads="1"/>
          </p:cNvSpPr>
          <p:nvPr/>
        </p:nvSpPr>
        <p:spPr bwMode="auto">
          <a:xfrm>
            <a:off x="2895197" y="4221163"/>
            <a:ext cx="576262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27" name="文本框 27"/>
          <p:cNvSpPr txBox="1">
            <a:spLocks noChangeArrowheads="1"/>
          </p:cNvSpPr>
          <p:nvPr/>
        </p:nvSpPr>
        <p:spPr bwMode="auto">
          <a:xfrm>
            <a:off x="2895197" y="4221163"/>
            <a:ext cx="577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….</a:t>
            </a:r>
            <a:endParaRPr lang="zh-CN" altLang="en-US"/>
          </a:p>
        </p:txBody>
      </p:sp>
      <p:sp>
        <p:nvSpPr>
          <p:cNvPr id="28" name="四角星 27"/>
          <p:cNvSpPr/>
          <p:nvPr/>
        </p:nvSpPr>
        <p:spPr bwMode="auto">
          <a:xfrm>
            <a:off x="6567084" y="3500438"/>
            <a:ext cx="503238" cy="576262"/>
          </a:xfrm>
          <a:prstGeom prst="star4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kumimoji="0" lang="zh-CN" altLang="en-US" sz="1800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sp>
        <p:nvSpPr>
          <p:cNvPr id="29" name="矩形 29"/>
          <p:cNvSpPr>
            <a:spLocks noChangeArrowheads="1"/>
          </p:cNvSpPr>
          <p:nvPr/>
        </p:nvSpPr>
        <p:spPr bwMode="auto">
          <a:xfrm>
            <a:off x="5484409" y="4221163"/>
            <a:ext cx="576263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0" name="文本框 30"/>
          <p:cNvSpPr txBox="1">
            <a:spLocks noChangeArrowheads="1"/>
          </p:cNvSpPr>
          <p:nvPr/>
        </p:nvSpPr>
        <p:spPr bwMode="auto">
          <a:xfrm>
            <a:off x="5484409" y="4221163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0.1</a:t>
            </a:r>
            <a:endParaRPr lang="zh-CN" altLang="en-US"/>
          </a:p>
        </p:txBody>
      </p:sp>
      <p:sp>
        <p:nvSpPr>
          <p:cNvPr id="31" name="矩形 31"/>
          <p:cNvSpPr>
            <a:spLocks noChangeArrowheads="1"/>
          </p:cNvSpPr>
          <p:nvPr/>
        </p:nvSpPr>
        <p:spPr bwMode="auto">
          <a:xfrm>
            <a:off x="6060672" y="4221163"/>
            <a:ext cx="576262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2" name="文本框 32"/>
          <p:cNvSpPr txBox="1">
            <a:spLocks noChangeArrowheads="1"/>
          </p:cNvSpPr>
          <p:nvPr/>
        </p:nvSpPr>
        <p:spPr bwMode="auto">
          <a:xfrm>
            <a:off x="6060672" y="4221163"/>
            <a:ext cx="601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0</a:t>
            </a:r>
            <a:r>
              <a:rPr lang="zh-CN" altLang="en-US"/>
              <a:t>.</a:t>
            </a:r>
            <a:r>
              <a:rPr lang="en-US" altLang="zh-CN"/>
              <a:t>7</a:t>
            </a:r>
            <a:endParaRPr lang="zh-CN" altLang="en-US"/>
          </a:p>
        </p:txBody>
      </p:sp>
      <p:sp>
        <p:nvSpPr>
          <p:cNvPr id="33" name="矩形 33"/>
          <p:cNvSpPr>
            <a:spLocks noChangeArrowheads="1"/>
          </p:cNvSpPr>
          <p:nvPr/>
        </p:nvSpPr>
        <p:spPr bwMode="auto">
          <a:xfrm>
            <a:off x="6636934" y="4221163"/>
            <a:ext cx="576263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4" name="文本框 34"/>
          <p:cNvSpPr txBox="1">
            <a:spLocks noChangeArrowheads="1"/>
          </p:cNvSpPr>
          <p:nvPr/>
        </p:nvSpPr>
        <p:spPr bwMode="auto">
          <a:xfrm>
            <a:off x="6636934" y="4221163"/>
            <a:ext cx="45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/>
              <a:t> </a:t>
            </a:r>
            <a:r>
              <a:rPr lang="zh-CN" altLang="zh-CN"/>
              <a:t>0</a:t>
            </a:r>
            <a:endParaRPr lang="zh-CN" altLang="en-US"/>
          </a:p>
        </p:txBody>
      </p:sp>
      <p:sp>
        <p:nvSpPr>
          <p:cNvPr id="35" name="矩形 35"/>
          <p:cNvSpPr>
            <a:spLocks noChangeArrowheads="1"/>
          </p:cNvSpPr>
          <p:nvPr/>
        </p:nvSpPr>
        <p:spPr bwMode="auto">
          <a:xfrm>
            <a:off x="7213197" y="4221163"/>
            <a:ext cx="576262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6" name="文本框 36"/>
          <p:cNvSpPr txBox="1">
            <a:spLocks noChangeArrowheads="1"/>
          </p:cNvSpPr>
          <p:nvPr/>
        </p:nvSpPr>
        <p:spPr bwMode="auto">
          <a:xfrm>
            <a:off x="7213197" y="4221163"/>
            <a:ext cx="612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0.5</a:t>
            </a:r>
            <a:endParaRPr lang="zh-CN" altLang="en-US"/>
          </a:p>
        </p:txBody>
      </p:sp>
      <p:sp>
        <p:nvSpPr>
          <p:cNvPr id="37" name="矩形 37"/>
          <p:cNvSpPr>
            <a:spLocks noChangeArrowheads="1"/>
          </p:cNvSpPr>
          <p:nvPr/>
        </p:nvSpPr>
        <p:spPr bwMode="auto">
          <a:xfrm>
            <a:off x="7789459" y="4221163"/>
            <a:ext cx="576263" cy="50323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kumimoji="0" lang="zh-CN" altLang="en-US" sz="1800">
              <a:ea typeface="宋体" panose="02010600030101010101" pitchFamily="2" charset="-122"/>
            </a:endParaRPr>
          </a:p>
        </p:txBody>
      </p:sp>
      <p:sp>
        <p:nvSpPr>
          <p:cNvPr id="38" name="文本框 38"/>
          <p:cNvSpPr txBox="1">
            <a:spLocks noChangeArrowheads="1"/>
          </p:cNvSpPr>
          <p:nvPr/>
        </p:nvSpPr>
        <p:spPr bwMode="auto">
          <a:xfrm>
            <a:off x="7789459" y="4221163"/>
            <a:ext cx="577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….</a:t>
            </a:r>
            <a:endParaRPr lang="zh-CN" altLang="en-US"/>
          </a:p>
        </p:txBody>
      </p:sp>
      <p:cxnSp>
        <p:nvCxnSpPr>
          <p:cNvPr id="39" name="直线箭头连接符 38"/>
          <p:cNvCxnSpPr>
            <a:stCxn id="26" idx="3"/>
            <a:endCxn id="29" idx="1"/>
          </p:cNvCxnSpPr>
          <p:nvPr/>
        </p:nvCxnSpPr>
        <p:spPr bwMode="auto">
          <a:xfrm>
            <a:off x="3453679" y="4472940"/>
            <a:ext cx="201358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0" name="文本框 43"/>
          <p:cNvSpPr txBox="1">
            <a:spLocks noChangeArrowheads="1"/>
          </p:cNvSpPr>
          <p:nvPr/>
        </p:nvSpPr>
        <p:spPr bwMode="auto">
          <a:xfrm>
            <a:off x="3758797" y="4005263"/>
            <a:ext cx="1223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800"/>
              <a:t>Similarity</a:t>
            </a:r>
            <a:endParaRPr lang="zh-CN" altLang="en-US" sz="1800"/>
          </a:p>
        </p:txBody>
      </p:sp>
      <p:sp>
        <p:nvSpPr>
          <p:cNvPr id="41" name="文本框 1"/>
          <p:cNvSpPr txBox="1">
            <a:spLocks noChangeArrowheads="1"/>
          </p:cNvSpPr>
          <p:nvPr/>
        </p:nvSpPr>
        <p:spPr bwMode="auto">
          <a:xfrm>
            <a:off x="1671234" y="3573463"/>
            <a:ext cx="1439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Workers</a:t>
            </a:r>
            <a:endParaRPr lang="zh-CN" altLang="en-US"/>
          </a:p>
        </p:txBody>
      </p:sp>
      <p:sp>
        <p:nvSpPr>
          <p:cNvPr id="42" name="文本框 37"/>
          <p:cNvSpPr txBox="1">
            <a:spLocks noChangeArrowheads="1"/>
          </p:cNvSpPr>
          <p:nvPr/>
        </p:nvSpPr>
        <p:spPr bwMode="auto">
          <a:xfrm>
            <a:off x="7214784" y="3573463"/>
            <a:ext cx="1439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/>
              <a:t>Tasks</a:t>
            </a: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49568" y="5182056"/>
            <a:ext cx="1029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将所有任务分解成</a:t>
            </a:r>
            <a:r>
              <a:rPr kumimoji="1" lang="en-US" altLang="zh-CN" sz="2400" dirty="0">
                <a:solidFill>
                  <a:srgbClr val="FF0000"/>
                </a:solidFill>
              </a:rPr>
              <a:t>13</a:t>
            </a:r>
            <a:r>
              <a:rPr kumimoji="1" lang="zh-CN" altLang="en-US" sz="2400" dirty="0">
                <a:solidFill>
                  <a:srgbClr val="FF0000"/>
                </a:solidFill>
              </a:rPr>
              <a:t>个领域，计算工人与任务在每个领域的相关度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398770" y="2975428"/>
                <a:ext cx="190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70" y="2975428"/>
                <a:ext cx="1909176" cy="276999"/>
              </a:xfrm>
              <a:prstGeom prst="rect">
                <a:avLst/>
              </a:prstGeom>
              <a:blipFill rotWithShape="1">
                <a:blip r:embed="rId1"/>
                <a:stretch>
                  <a:fillRect t="-164" r="-3639" b="-7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5398770" y="2975428"/>
                <a:ext cx="1909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70" y="2975428"/>
                <a:ext cx="1909176" cy="276999"/>
              </a:xfrm>
              <a:prstGeom prst="rect">
                <a:avLst/>
              </a:prstGeom>
              <a:blipFill rotWithShape="1">
                <a:blip r:embed="rId1"/>
                <a:stretch>
                  <a:fillRect t="-164" r="-3639" b="-7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8370802" y="4221608"/>
            <a:ext cx="301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solidFill>
                  <a:srgbClr val="FF0000"/>
                </a:solidFill>
              </a:rPr>
              <a:t>S(W,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T)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=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Cos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(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W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,T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)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基于技能树的匹配方式 </a:t>
            </a:r>
            <a:r>
              <a:rPr kumimoji="1" lang="en-US" altLang="zh-CN"/>
              <a:t>[WWW16]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12405" y="2204534"/>
            <a:ext cx="6743700" cy="3743325"/>
            <a:chOff x="179388" y="2349500"/>
            <a:chExt cx="6743700" cy="3743325"/>
          </a:xfrm>
        </p:grpSpPr>
        <p:pic>
          <p:nvPicPr>
            <p:cNvPr id="43" name="图片 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2349500"/>
              <a:ext cx="5664200" cy="374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笑脸 43"/>
            <p:cNvSpPr/>
            <p:nvPr/>
          </p:nvSpPr>
          <p:spPr bwMode="auto">
            <a:xfrm>
              <a:off x="1116013" y="4581525"/>
              <a:ext cx="431800" cy="431800"/>
            </a:xfrm>
            <a:prstGeom prst="smileyF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45" name="四角星 44"/>
            <p:cNvSpPr/>
            <p:nvPr/>
          </p:nvSpPr>
          <p:spPr bwMode="auto">
            <a:xfrm>
              <a:off x="4643438" y="4868863"/>
              <a:ext cx="504825" cy="576262"/>
            </a:xfrm>
            <a:prstGeom prst="star4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grpSp>
          <p:nvGrpSpPr>
            <p:cNvPr id="46" name="组 21"/>
            <p:cNvGrpSpPr/>
            <p:nvPr/>
          </p:nvGrpSpPr>
          <p:grpSpPr bwMode="auto">
            <a:xfrm>
              <a:off x="1331913" y="2565400"/>
              <a:ext cx="3744912" cy="2087563"/>
              <a:chOff x="1331640" y="2564904"/>
              <a:chExt cx="3744416" cy="2088232"/>
            </a:xfrm>
          </p:grpSpPr>
          <p:cxnSp>
            <p:nvCxnSpPr>
              <p:cNvPr id="47" name="直线连接符 46"/>
              <p:cNvCxnSpPr/>
              <p:nvPr/>
            </p:nvCxnSpPr>
            <p:spPr bwMode="auto">
              <a:xfrm flipV="1">
                <a:off x="1331640" y="3860719"/>
                <a:ext cx="576186" cy="64790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A32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直线连接符 47"/>
              <p:cNvCxnSpPr/>
              <p:nvPr/>
            </p:nvCxnSpPr>
            <p:spPr bwMode="auto">
              <a:xfrm flipV="1">
                <a:off x="2628455" y="2564904"/>
                <a:ext cx="1439672" cy="64790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A32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直线连接符 48"/>
              <p:cNvCxnSpPr/>
              <p:nvPr/>
            </p:nvCxnSpPr>
            <p:spPr bwMode="auto">
              <a:xfrm flipV="1">
                <a:off x="4491933" y="2645893"/>
                <a:ext cx="7937" cy="854349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A32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直线连接符 49"/>
              <p:cNvCxnSpPr/>
              <p:nvPr/>
            </p:nvCxnSpPr>
            <p:spPr bwMode="auto">
              <a:xfrm flipH="1" flipV="1">
                <a:off x="4580822" y="3717798"/>
                <a:ext cx="495234" cy="93533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A32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51" name="文本框 11"/>
            <p:cNvSpPr txBox="1">
              <a:spLocks noChangeArrowheads="1"/>
            </p:cNvSpPr>
            <p:nvPr/>
          </p:nvSpPr>
          <p:spPr bwMode="auto">
            <a:xfrm>
              <a:off x="179388" y="5084763"/>
              <a:ext cx="1439862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/>
                <a:t>Workers</a:t>
              </a:r>
              <a:endParaRPr lang="zh-CN" altLang="en-US"/>
            </a:p>
          </p:txBody>
        </p:sp>
        <p:sp>
          <p:nvSpPr>
            <p:cNvPr id="52" name="文本框 12"/>
            <p:cNvSpPr txBox="1">
              <a:spLocks noChangeArrowheads="1"/>
            </p:cNvSpPr>
            <p:nvPr/>
          </p:nvSpPr>
          <p:spPr bwMode="auto">
            <a:xfrm>
              <a:off x="5219700" y="5300663"/>
              <a:ext cx="1439863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/>
                <a:t>Tasks</a:t>
              </a:r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436878" y="3307668"/>
            <a:ext cx="4434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利用技能树对用户和任务建模，用树上的距离代表任务和用户之间的相关度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80" y="4901955"/>
            <a:ext cx="4578850" cy="999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</a:t>
            </a:r>
            <a:r>
              <a:rPr kumimoji="1" lang="en-US" altLang="zh-CN" dirty="0"/>
              <a:t>-</a:t>
            </a:r>
            <a:r>
              <a:rPr kumimoji="1" lang="zh-CN" altLang="en-US" dirty="0"/>
              <a:t>图结合的方式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pSp>
        <p:nvGrpSpPr>
          <p:cNvPr id="72" name="组 21530"/>
          <p:cNvGrpSpPr/>
          <p:nvPr/>
        </p:nvGrpSpPr>
        <p:grpSpPr bwMode="auto">
          <a:xfrm>
            <a:off x="1763713" y="4149725"/>
            <a:ext cx="5184775" cy="1366838"/>
            <a:chOff x="1475656" y="4581128"/>
            <a:chExt cx="5184576" cy="1368152"/>
          </a:xfrm>
        </p:grpSpPr>
        <p:sp>
          <p:nvSpPr>
            <p:cNvPr id="73" name="椭圆 5"/>
            <p:cNvSpPr>
              <a:spLocks noChangeArrowheads="1"/>
            </p:cNvSpPr>
            <p:nvPr/>
          </p:nvSpPr>
          <p:spPr bwMode="auto">
            <a:xfrm>
              <a:off x="2560800" y="503717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4" name="椭圆 6"/>
            <p:cNvSpPr>
              <a:spLocks noChangeArrowheads="1"/>
            </p:cNvSpPr>
            <p:nvPr/>
          </p:nvSpPr>
          <p:spPr bwMode="auto">
            <a:xfrm>
              <a:off x="3645944" y="540201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5" name="椭圆 7"/>
            <p:cNvSpPr>
              <a:spLocks noChangeArrowheads="1"/>
            </p:cNvSpPr>
            <p:nvPr/>
          </p:nvSpPr>
          <p:spPr bwMode="auto">
            <a:xfrm>
              <a:off x="2560800" y="549322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6" name="椭圆 8"/>
            <p:cNvSpPr>
              <a:spLocks noChangeArrowheads="1"/>
            </p:cNvSpPr>
            <p:nvPr/>
          </p:nvSpPr>
          <p:spPr bwMode="auto">
            <a:xfrm>
              <a:off x="3645944" y="503717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7" name="椭圆 9"/>
            <p:cNvSpPr>
              <a:spLocks noChangeArrowheads="1"/>
            </p:cNvSpPr>
            <p:nvPr/>
          </p:nvSpPr>
          <p:spPr bwMode="auto">
            <a:xfrm>
              <a:off x="3043086" y="521959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8" name="椭圆 10"/>
            <p:cNvSpPr>
              <a:spLocks noChangeArrowheads="1"/>
            </p:cNvSpPr>
            <p:nvPr/>
          </p:nvSpPr>
          <p:spPr bwMode="auto">
            <a:xfrm>
              <a:off x="4248801" y="4854758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79" name="直线连接符 78"/>
            <p:cNvCxnSpPr>
              <a:endCxn id="76" idx="4"/>
            </p:cNvCxnSpPr>
            <p:nvPr/>
          </p:nvCxnSpPr>
          <p:spPr bwMode="auto">
            <a:xfrm flipV="1">
              <a:off x="3766330" y="5127753"/>
              <a:ext cx="60323" cy="2876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直线连接符 79"/>
            <p:cNvCxnSpPr>
              <a:stCxn id="75" idx="6"/>
              <a:endCxn id="74" idx="3"/>
            </p:cNvCxnSpPr>
            <p:nvPr/>
          </p:nvCxnSpPr>
          <p:spPr bwMode="auto">
            <a:xfrm flipV="1">
              <a:off x="2921812" y="5480517"/>
              <a:ext cx="777845" cy="587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直线连接符 80"/>
            <p:cNvCxnSpPr>
              <a:stCxn id="75" idx="0"/>
            </p:cNvCxnSpPr>
            <p:nvPr/>
          </p:nvCxnSpPr>
          <p:spPr bwMode="auto">
            <a:xfrm flipV="1">
              <a:off x="2742432" y="5127753"/>
              <a:ext cx="0" cy="3654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椭圆 14"/>
            <p:cNvSpPr>
              <a:spLocks noChangeArrowheads="1"/>
            </p:cNvSpPr>
            <p:nvPr/>
          </p:nvSpPr>
          <p:spPr bwMode="auto">
            <a:xfrm>
              <a:off x="2078514" y="4854758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3" name="椭圆 15"/>
            <p:cNvSpPr>
              <a:spLocks noChangeArrowheads="1"/>
            </p:cNvSpPr>
            <p:nvPr/>
          </p:nvSpPr>
          <p:spPr bwMode="auto">
            <a:xfrm>
              <a:off x="2199085" y="5766860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4" name="椭圆 16"/>
            <p:cNvSpPr>
              <a:spLocks noChangeArrowheads="1"/>
            </p:cNvSpPr>
            <p:nvPr/>
          </p:nvSpPr>
          <p:spPr bwMode="auto">
            <a:xfrm>
              <a:off x="3284229" y="5766860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85" name="直线连接符 84"/>
            <p:cNvCxnSpPr>
              <a:stCxn id="73" idx="1"/>
              <a:endCxn id="82" idx="6"/>
            </p:cNvCxnSpPr>
            <p:nvPr/>
          </p:nvCxnSpPr>
          <p:spPr bwMode="auto">
            <a:xfrm flipH="1" flipV="1">
              <a:off x="2440819" y="4900523"/>
              <a:ext cx="173030" cy="149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平行四边形 18"/>
            <p:cNvSpPr>
              <a:spLocks noChangeArrowheads="1"/>
            </p:cNvSpPr>
            <p:nvPr/>
          </p:nvSpPr>
          <p:spPr bwMode="auto">
            <a:xfrm>
              <a:off x="1475656" y="4581128"/>
              <a:ext cx="5184576" cy="1368152"/>
            </a:xfrm>
            <a:prstGeom prst="parallelogram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7" name="椭圆 19"/>
            <p:cNvSpPr>
              <a:spLocks noChangeArrowheads="1"/>
            </p:cNvSpPr>
            <p:nvPr/>
          </p:nvSpPr>
          <p:spPr bwMode="auto">
            <a:xfrm>
              <a:off x="4851659" y="521959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8" name="椭圆 20"/>
            <p:cNvSpPr>
              <a:spLocks noChangeArrowheads="1"/>
            </p:cNvSpPr>
            <p:nvPr/>
          </p:nvSpPr>
          <p:spPr bwMode="auto">
            <a:xfrm>
              <a:off x="4369373" y="558443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9" name="椭圆 21"/>
            <p:cNvSpPr>
              <a:spLocks noChangeArrowheads="1"/>
            </p:cNvSpPr>
            <p:nvPr/>
          </p:nvSpPr>
          <p:spPr bwMode="auto">
            <a:xfrm>
              <a:off x="5816231" y="503717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90" name="椭圆 22"/>
            <p:cNvSpPr>
              <a:spLocks noChangeArrowheads="1"/>
            </p:cNvSpPr>
            <p:nvPr/>
          </p:nvSpPr>
          <p:spPr bwMode="auto">
            <a:xfrm>
              <a:off x="5575088" y="5493229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91" name="椭圆 23"/>
            <p:cNvSpPr>
              <a:spLocks noChangeArrowheads="1"/>
            </p:cNvSpPr>
            <p:nvPr/>
          </p:nvSpPr>
          <p:spPr bwMode="auto">
            <a:xfrm>
              <a:off x="5333945" y="4763548"/>
              <a:ext cx="361715" cy="9121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92" name="直线连接符 91"/>
            <p:cNvCxnSpPr>
              <a:endCxn id="87" idx="2"/>
            </p:cNvCxnSpPr>
            <p:nvPr/>
          </p:nvCxnSpPr>
          <p:spPr bwMode="auto">
            <a:xfrm flipV="1">
              <a:off x="4007621" y="5265999"/>
              <a:ext cx="844518" cy="1954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直线连接符 92"/>
            <p:cNvCxnSpPr>
              <a:endCxn id="90" idx="0"/>
            </p:cNvCxnSpPr>
            <p:nvPr/>
          </p:nvCxnSpPr>
          <p:spPr bwMode="auto">
            <a:xfrm>
              <a:off x="5214075" y="5278711"/>
              <a:ext cx="541317" cy="21451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直线连接符 93"/>
            <p:cNvCxnSpPr>
              <a:stCxn id="87" idx="7"/>
              <a:endCxn id="89" idx="2"/>
            </p:cNvCxnSpPr>
            <p:nvPr/>
          </p:nvCxnSpPr>
          <p:spPr bwMode="auto">
            <a:xfrm flipV="1">
              <a:off x="5160102" y="5083260"/>
              <a:ext cx="655613" cy="1493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直线连接符 94"/>
            <p:cNvCxnSpPr>
              <a:stCxn id="78" idx="6"/>
              <a:endCxn id="91" idx="2"/>
            </p:cNvCxnSpPr>
            <p:nvPr/>
          </p:nvCxnSpPr>
          <p:spPr bwMode="auto">
            <a:xfrm flipV="1">
              <a:off x="4610848" y="4808359"/>
              <a:ext cx="723872" cy="9216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直线连接符 95"/>
            <p:cNvCxnSpPr>
              <a:stCxn id="78" idx="4"/>
              <a:endCxn id="87" idx="0"/>
            </p:cNvCxnSpPr>
            <p:nvPr/>
          </p:nvCxnSpPr>
          <p:spPr bwMode="auto">
            <a:xfrm>
              <a:off x="4429880" y="4946604"/>
              <a:ext cx="603227" cy="2733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直线连接符 96"/>
            <p:cNvCxnSpPr>
              <a:endCxn id="76" idx="3"/>
            </p:cNvCxnSpPr>
            <p:nvPr/>
          </p:nvCxnSpPr>
          <p:spPr bwMode="auto">
            <a:xfrm flipV="1">
              <a:off x="3275812" y="5115041"/>
              <a:ext cx="423846" cy="101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直线连接符 97"/>
            <p:cNvCxnSpPr>
              <a:stCxn id="77" idx="4"/>
              <a:endCxn id="84" idx="0"/>
            </p:cNvCxnSpPr>
            <p:nvPr/>
          </p:nvCxnSpPr>
          <p:spPr bwMode="auto">
            <a:xfrm>
              <a:off x="3223426" y="5310491"/>
              <a:ext cx="241291" cy="4560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直线连接符 98"/>
            <p:cNvCxnSpPr>
              <a:endCxn id="88" idx="1"/>
            </p:cNvCxnSpPr>
            <p:nvPr/>
          </p:nvCxnSpPr>
          <p:spPr bwMode="auto">
            <a:xfrm>
              <a:off x="3996509" y="5084850"/>
              <a:ext cx="425434" cy="5132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直线连接符 99"/>
            <p:cNvCxnSpPr>
              <a:stCxn id="75" idx="4"/>
              <a:endCxn id="83" idx="7"/>
            </p:cNvCxnSpPr>
            <p:nvPr/>
          </p:nvCxnSpPr>
          <p:spPr bwMode="auto">
            <a:xfrm flipH="1">
              <a:off x="2507491" y="5583804"/>
              <a:ext cx="234941" cy="19703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直线连接符 100"/>
            <p:cNvCxnSpPr>
              <a:stCxn id="82" idx="4"/>
              <a:endCxn id="83" idx="0"/>
            </p:cNvCxnSpPr>
            <p:nvPr/>
          </p:nvCxnSpPr>
          <p:spPr bwMode="auto">
            <a:xfrm>
              <a:off x="2259851" y="4946604"/>
              <a:ext cx="120645" cy="8199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2" name="组 55"/>
          <p:cNvGrpSpPr/>
          <p:nvPr/>
        </p:nvGrpSpPr>
        <p:grpSpPr bwMode="auto">
          <a:xfrm>
            <a:off x="2339975" y="2852738"/>
            <a:ext cx="4105275" cy="2495550"/>
            <a:chOff x="2051720" y="3284984"/>
            <a:chExt cx="4106131" cy="2495233"/>
          </a:xfrm>
        </p:grpSpPr>
        <p:sp>
          <p:nvSpPr>
            <p:cNvPr id="103" name="椭圆 43"/>
            <p:cNvSpPr>
              <a:spLocks noChangeArrowheads="1"/>
            </p:cNvSpPr>
            <p:nvPr/>
          </p:nvSpPr>
          <p:spPr bwMode="auto">
            <a:xfrm>
              <a:off x="2051720" y="4221088"/>
              <a:ext cx="361715" cy="9121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4" name="椭圆 44"/>
            <p:cNvSpPr>
              <a:spLocks noChangeArrowheads="1"/>
            </p:cNvSpPr>
            <p:nvPr/>
          </p:nvSpPr>
          <p:spPr bwMode="auto">
            <a:xfrm>
              <a:off x="4283968" y="4077072"/>
              <a:ext cx="361715" cy="9121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5" name="椭圆 45"/>
            <p:cNvSpPr>
              <a:spLocks noChangeArrowheads="1"/>
            </p:cNvSpPr>
            <p:nvPr/>
          </p:nvSpPr>
          <p:spPr bwMode="auto">
            <a:xfrm>
              <a:off x="5796136" y="3284984"/>
              <a:ext cx="361715" cy="9121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6" name="椭圆 46"/>
            <p:cNvSpPr>
              <a:spLocks noChangeArrowheads="1"/>
            </p:cNvSpPr>
            <p:nvPr/>
          </p:nvSpPr>
          <p:spPr bwMode="auto">
            <a:xfrm>
              <a:off x="3707904" y="3645024"/>
              <a:ext cx="361715" cy="9121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7" name="椭圆 47"/>
            <p:cNvSpPr>
              <a:spLocks noChangeArrowheads="1"/>
            </p:cNvSpPr>
            <p:nvPr/>
          </p:nvSpPr>
          <p:spPr bwMode="auto">
            <a:xfrm>
              <a:off x="2843808" y="3573016"/>
              <a:ext cx="361715" cy="9121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108" name="直线连接符 107"/>
            <p:cNvCxnSpPr>
              <a:stCxn id="107" idx="4"/>
              <a:endCxn id="73" idx="0"/>
            </p:cNvCxnSpPr>
            <p:nvPr/>
          </p:nvCxnSpPr>
          <p:spPr bwMode="auto">
            <a:xfrm flipH="1">
              <a:off x="2813879" y="3664348"/>
              <a:ext cx="211182" cy="13730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直线连接符 108"/>
            <p:cNvCxnSpPr>
              <a:stCxn id="107" idx="4"/>
              <a:endCxn id="77" idx="0"/>
            </p:cNvCxnSpPr>
            <p:nvPr/>
          </p:nvCxnSpPr>
          <p:spPr bwMode="auto">
            <a:xfrm>
              <a:off x="3025061" y="3664348"/>
              <a:ext cx="271519" cy="15555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直线连接符 109"/>
            <p:cNvCxnSpPr>
              <a:stCxn id="103" idx="4"/>
              <a:endCxn id="83" idx="7"/>
            </p:cNvCxnSpPr>
            <p:nvPr/>
          </p:nvCxnSpPr>
          <p:spPr bwMode="auto">
            <a:xfrm>
              <a:off x="2232733" y="4311966"/>
              <a:ext cx="274695" cy="14682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直线连接符 110"/>
            <p:cNvCxnSpPr>
              <a:stCxn id="103" idx="4"/>
              <a:endCxn id="84" idx="1"/>
            </p:cNvCxnSpPr>
            <p:nvPr/>
          </p:nvCxnSpPr>
          <p:spPr bwMode="auto">
            <a:xfrm>
              <a:off x="2232733" y="4311966"/>
              <a:ext cx="1105130" cy="14682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直线连接符 111"/>
            <p:cNvCxnSpPr>
              <a:stCxn id="106" idx="4"/>
              <a:endCxn id="76" idx="0"/>
            </p:cNvCxnSpPr>
            <p:nvPr/>
          </p:nvCxnSpPr>
          <p:spPr bwMode="auto">
            <a:xfrm>
              <a:off x="3888841" y="3735777"/>
              <a:ext cx="9527" cy="13015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直线连接符 112"/>
            <p:cNvCxnSpPr>
              <a:stCxn id="107" idx="4"/>
              <a:endCxn id="74" idx="1"/>
            </p:cNvCxnSpPr>
            <p:nvPr/>
          </p:nvCxnSpPr>
          <p:spPr bwMode="auto">
            <a:xfrm>
              <a:off x="3025061" y="3664348"/>
              <a:ext cx="746281" cy="17507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直线连接符 113"/>
            <p:cNvCxnSpPr>
              <a:stCxn id="104" idx="4"/>
              <a:endCxn id="78" idx="0"/>
            </p:cNvCxnSpPr>
            <p:nvPr/>
          </p:nvCxnSpPr>
          <p:spPr bwMode="auto">
            <a:xfrm>
              <a:off x="4465223" y="4167522"/>
              <a:ext cx="36521" cy="6873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直线连接符 114"/>
            <p:cNvCxnSpPr>
              <a:stCxn id="104" idx="4"/>
              <a:endCxn id="91" idx="0"/>
            </p:cNvCxnSpPr>
            <p:nvPr/>
          </p:nvCxnSpPr>
          <p:spPr bwMode="auto">
            <a:xfrm>
              <a:off x="4465223" y="4167522"/>
              <a:ext cx="1121009" cy="5952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直线连接符 115"/>
            <p:cNvCxnSpPr>
              <a:stCxn id="106" idx="4"/>
              <a:endCxn id="88" idx="0"/>
            </p:cNvCxnSpPr>
            <p:nvPr/>
          </p:nvCxnSpPr>
          <p:spPr bwMode="auto">
            <a:xfrm>
              <a:off x="3888841" y="3735777"/>
              <a:ext cx="662125" cy="18492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直线连接符 116"/>
            <p:cNvCxnSpPr>
              <a:endCxn id="87" idx="0"/>
            </p:cNvCxnSpPr>
            <p:nvPr/>
          </p:nvCxnSpPr>
          <p:spPr bwMode="auto">
            <a:xfrm flipH="1">
              <a:off x="5321065" y="3356412"/>
              <a:ext cx="681179" cy="14317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8" name="直线连接符 117"/>
            <p:cNvCxnSpPr>
              <a:endCxn id="90" idx="0"/>
            </p:cNvCxnSpPr>
            <p:nvPr/>
          </p:nvCxnSpPr>
          <p:spPr bwMode="auto">
            <a:xfrm flipH="1">
              <a:off x="5756130" y="3356412"/>
              <a:ext cx="246113" cy="2136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直线连接符 118"/>
            <p:cNvCxnSpPr>
              <a:endCxn id="90" idx="0"/>
            </p:cNvCxnSpPr>
            <p:nvPr/>
          </p:nvCxnSpPr>
          <p:spPr bwMode="auto">
            <a:xfrm>
              <a:off x="6002244" y="3356412"/>
              <a:ext cx="41284" cy="1704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0" name="组 69"/>
          <p:cNvGrpSpPr/>
          <p:nvPr/>
        </p:nvGrpSpPr>
        <p:grpSpPr bwMode="auto">
          <a:xfrm>
            <a:off x="2484439" y="2060575"/>
            <a:ext cx="3652836" cy="1733550"/>
            <a:chOff x="2195737" y="2492896"/>
            <a:chExt cx="3653371" cy="1732993"/>
          </a:xfrm>
        </p:grpSpPr>
        <p:sp>
          <p:nvSpPr>
            <p:cNvPr id="121" name="椭圆 100"/>
            <p:cNvSpPr>
              <a:spLocks noChangeArrowheads="1"/>
            </p:cNvSpPr>
            <p:nvPr/>
          </p:nvSpPr>
          <p:spPr bwMode="auto">
            <a:xfrm>
              <a:off x="3707904" y="2492896"/>
              <a:ext cx="361715" cy="9121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cxnSp>
          <p:nvCxnSpPr>
            <p:cNvPr id="122" name="直线连接符 121"/>
            <p:cNvCxnSpPr>
              <a:endCxn id="107" idx="6"/>
            </p:cNvCxnSpPr>
            <p:nvPr/>
          </p:nvCxnSpPr>
          <p:spPr bwMode="auto">
            <a:xfrm flipH="1">
              <a:off x="3205534" y="2564311"/>
              <a:ext cx="646207" cy="105376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直线连接符 122"/>
            <p:cNvCxnSpPr/>
            <p:nvPr/>
          </p:nvCxnSpPr>
          <p:spPr bwMode="auto">
            <a:xfrm flipH="1">
              <a:off x="2195737" y="2673658"/>
              <a:ext cx="1570266" cy="15522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直线连接符 123"/>
            <p:cNvCxnSpPr>
              <a:stCxn id="121" idx="4"/>
              <a:endCxn id="106" idx="0"/>
            </p:cNvCxnSpPr>
            <p:nvPr/>
          </p:nvCxnSpPr>
          <p:spPr bwMode="auto">
            <a:xfrm>
              <a:off x="3888259" y="2583355"/>
              <a:ext cx="73036" cy="10616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直线连接符 124"/>
            <p:cNvCxnSpPr>
              <a:stCxn id="121" idx="4"/>
              <a:endCxn id="104" idx="0"/>
            </p:cNvCxnSpPr>
            <p:nvPr/>
          </p:nvCxnSpPr>
          <p:spPr bwMode="auto">
            <a:xfrm>
              <a:off x="3888259" y="2583355"/>
              <a:ext cx="647795" cy="14933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直线连接符 125"/>
            <p:cNvCxnSpPr>
              <a:stCxn id="121" idx="4"/>
              <a:endCxn id="105" idx="1"/>
            </p:cNvCxnSpPr>
            <p:nvPr/>
          </p:nvCxnSpPr>
          <p:spPr bwMode="auto">
            <a:xfrm>
              <a:off x="3888259" y="2583355"/>
              <a:ext cx="1960849" cy="7157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7" name="笑脸 126"/>
          <p:cNvSpPr/>
          <p:nvPr/>
        </p:nvSpPr>
        <p:spPr bwMode="auto">
          <a:xfrm>
            <a:off x="1116013" y="4437063"/>
            <a:ext cx="431800" cy="431800"/>
          </a:xfrm>
          <a:prstGeom prst="smileyF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kumimoji="0" lang="zh-CN" altLang="en-US" sz="1800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cxnSp>
        <p:nvCxnSpPr>
          <p:cNvPr id="128" name="直线连接符 127"/>
          <p:cNvCxnSpPr>
            <a:stCxn id="127" idx="6"/>
            <a:endCxn id="82" idx="3"/>
          </p:cNvCxnSpPr>
          <p:nvPr/>
        </p:nvCxnSpPr>
        <p:spPr bwMode="auto">
          <a:xfrm flipV="1">
            <a:off x="1547813" y="4500563"/>
            <a:ext cx="871537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直线连接符 128"/>
          <p:cNvCxnSpPr>
            <a:stCxn id="127" idx="5"/>
            <a:endCxn id="83" idx="1"/>
          </p:cNvCxnSpPr>
          <p:nvPr/>
        </p:nvCxnSpPr>
        <p:spPr bwMode="auto">
          <a:xfrm>
            <a:off x="1484313" y="4805363"/>
            <a:ext cx="1055687" cy="5429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四角星 129"/>
          <p:cNvSpPr/>
          <p:nvPr/>
        </p:nvSpPr>
        <p:spPr bwMode="auto">
          <a:xfrm>
            <a:off x="3276600" y="5805488"/>
            <a:ext cx="503238" cy="576262"/>
          </a:xfrm>
          <a:prstGeom prst="star4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kumimoji="0" lang="zh-CN" altLang="en-US" sz="1800">
              <a:latin typeface="Arial" panose="020B0604020202090204" pitchFamily="34" charset="0"/>
              <a:ea typeface="宋体" charset="0"/>
              <a:cs typeface="宋体" charset="0"/>
            </a:endParaRPr>
          </a:p>
        </p:txBody>
      </p:sp>
      <p:cxnSp>
        <p:nvCxnSpPr>
          <p:cNvPr id="131" name="直线连接符 130"/>
          <p:cNvCxnSpPr/>
          <p:nvPr/>
        </p:nvCxnSpPr>
        <p:spPr bwMode="auto">
          <a:xfrm flipH="1">
            <a:off x="3563938" y="5445125"/>
            <a:ext cx="215900" cy="431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直线连接符 131"/>
          <p:cNvCxnSpPr>
            <a:endCxn id="130" idx="0"/>
          </p:cNvCxnSpPr>
          <p:nvPr/>
        </p:nvCxnSpPr>
        <p:spPr bwMode="auto">
          <a:xfrm>
            <a:off x="3059113" y="4724400"/>
            <a:ext cx="468312" cy="1081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直线连接符 132"/>
          <p:cNvCxnSpPr/>
          <p:nvPr/>
        </p:nvCxnSpPr>
        <p:spPr bwMode="auto">
          <a:xfrm flipH="1" flipV="1">
            <a:off x="2700338" y="4508500"/>
            <a:ext cx="173037" cy="1508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A32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直线连接符 133"/>
          <p:cNvCxnSpPr/>
          <p:nvPr/>
        </p:nvCxnSpPr>
        <p:spPr bwMode="auto">
          <a:xfrm flipH="1" flipV="1">
            <a:off x="2555875" y="4005263"/>
            <a:ext cx="287338" cy="1295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A32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直线连接符 134"/>
          <p:cNvCxnSpPr>
            <a:stCxn id="84" idx="2"/>
          </p:cNvCxnSpPr>
          <p:nvPr/>
        </p:nvCxnSpPr>
        <p:spPr bwMode="auto">
          <a:xfrm flipH="1" flipV="1">
            <a:off x="2555875" y="4005263"/>
            <a:ext cx="1016000" cy="13747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A32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文本框 69"/>
          <p:cNvSpPr txBox="1"/>
          <p:nvPr/>
        </p:nvSpPr>
        <p:spPr>
          <a:xfrm>
            <a:off x="6964362" y="2509044"/>
            <a:ext cx="4983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在某些任务中，如学术评审，领域交叉性强，光用技能树无法很好对任务建模。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6FE-E12E-421A-8D10-DC9E3EB5AD3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众包任务分配的其他算法</a:t>
            </a:r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38200" y="1403702"/>
            <a:ext cx="9162448" cy="2448722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457200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众包任务分配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45" indent="-457200" algn="l" eaLnBrk="1" hangingPunct="1">
              <a:lnSpc>
                <a:spcPct val="130000"/>
              </a:lnSpc>
              <a:spcBef>
                <a:spcPts val="275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基于预算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收益的优化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[7-9]</a:t>
            </a:r>
            <a:endParaRPr lang="en-US" altLang="zh-CN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4445" lvl="1" indent="-457200" algn="l" eaLnBrk="1" hangingPunct="1">
              <a:lnSpc>
                <a:spcPct val="130000"/>
              </a:lnSpc>
              <a:spcBef>
                <a:spcPts val="275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研究思路：最大化任务请求人从完成的众包任务中得到的收益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4445" lvl="1" indent="-457200" algn="l" eaLnBrk="1" hangingPunct="1">
              <a:lnSpc>
                <a:spcPct val="130000"/>
              </a:lnSpc>
              <a:spcBef>
                <a:spcPts val="275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采用方法：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Exploration-exploitation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分配算法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45" lvl="1" indent="-457200" algn="l" eaLnBrk="1" hangingPunct="1">
              <a:lnSpc>
                <a:spcPct val="130000"/>
              </a:lnSpc>
              <a:spcBef>
                <a:spcPts val="275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基于任务质量的优化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[10]</a:t>
            </a:r>
            <a:endParaRPr lang="en-US" altLang="zh-CN" sz="24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4445" lvl="2" indent="-457200" algn="l" eaLnBrk="1" hangingPunct="1">
              <a:lnSpc>
                <a:spcPct val="130000"/>
              </a:lnSpc>
              <a:spcBef>
                <a:spcPts val="275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研究思路：在任务分配策略中加入质量评价（比如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accuracy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74445" lvl="2" indent="-457200" algn="l" eaLnBrk="1" hangingPunct="1">
              <a:lnSpc>
                <a:spcPct val="130000"/>
              </a:lnSpc>
              <a:spcBef>
                <a:spcPts val="275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采用方法：设计了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QASCA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知识图谱的构建需要人力介入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人机混合智能是目前人工智能发展的主要形态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知识是人类认知世界的结果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通过数据驱动的自动化获取方法只能获取知识的有限子集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因此，人力介入是数据驱动方法的有力补充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6FE-E12E-421A-8D10-DC9E3EB5AD3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不足之处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3399" y="1438542"/>
            <a:ext cx="9881135" cy="266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7245" indent="-457200">
              <a:lnSpc>
                <a:spcPct val="130000"/>
              </a:lnSpc>
              <a:spcBef>
                <a:spcPts val="275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遇到新工人，任务推荐会产生冷启动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45" indent="-457200">
              <a:lnSpc>
                <a:spcPct val="130000"/>
              </a:lnSpc>
              <a:spcBef>
                <a:spcPts val="275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普通的推荐算法都不能满足 （对象不同）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7245" indent="-457200">
              <a:lnSpc>
                <a:spcPct val="130000"/>
              </a:lnSpc>
              <a:spcBef>
                <a:spcPts val="275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用户建模时主要考虑能力匹配，缺乏对其他因素的考虑，如人口学和心理因素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77108" y="4446124"/>
            <a:ext cx="980531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zh-CN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心理因素是否会对众包任务分配产生影响呢？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6FE-E12E-421A-8D10-DC9E3EB5AD3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众包任务分配</a:t>
            </a:r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78221" y="1298377"/>
            <a:ext cx="4896340" cy="2448722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457200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心理因素作用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将任务分类，比如创造型还是机械型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知识创造（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knowledge creation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）与心理所有权（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psychology ownership) </a:t>
            </a:r>
            <a:r>
              <a:rPr lang="en-US" altLang="zh-CN" sz="18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[15]</a:t>
            </a:r>
            <a:endParaRPr lang="en-US" altLang="zh-CN" sz="1800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心理行为：在接收创造型任务的时候，用户会先评估对于这个所需知识的掌握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71600" lvl="2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如果用户觉得很有自信和把握，就会全身心投入，反之亦然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6346" y="1298377"/>
            <a:ext cx="3644819" cy="31897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知识型众包研究问题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将什么任务交给众包（</a:t>
            </a:r>
            <a:r>
              <a:rPr kumimoji="1" lang="en-US" altLang="zh-CN" dirty="0"/>
              <a:t>What)</a:t>
            </a:r>
            <a:endParaRPr kumimoji="1" lang="en-US" altLang="zh-CN" dirty="0"/>
          </a:p>
          <a:p>
            <a:r>
              <a:rPr kumimoji="1" lang="zh-CN" altLang="en-US" dirty="0"/>
              <a:t>如何筛选工人（</a:t>
            </a:r>
            <a:r>
              <a:rPr kumimoji="1" lang="en-US" altLang="zh-CN" dirty="0"/>
              <a:t>Who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如何完成众包（</a:t>
            </a:r>
            <a:r>
              <a:rPr kumimoji="1" lang="en-US" altLang="zh-CN" dirty="0">
                <a:solidFill>
                  <a:srgbClr val="FF0000"/>
                </a:solidFill>
              </a:rPr>
              <a:t>How)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如何设计问题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如何激励工人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如何控制质量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众包问题设计的两种思路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显式众包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工人知道自己正在做众包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是众包的主流方式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隐式众包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工人在不知不觉中完成众包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利用第一任务吸引用户，在第二任务中完成众包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价格低廉、效果更好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显式众包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传统原则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小任务最受欢迎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判断题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选择题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填空题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越少交互越好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UI</a:t>
            </a:r>
            <a:r>
              <a:rPr kumimoji="1" lang="zh-CN" altLang="en-US" dirty="0"/>
              <a:t>很重要</a:t>
            </a:r>
            <a:endParaRPr kumimoji="1" lang="en-US" altLang="zh-CN" dirty="0"/>
          </a:p>
          <a:p>
            <a:r>
              <a:rPr kumimoji="1" lang="zh-CN" altLang="en-US" dirty="0"/>
              <a:t>最新研究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在花费和准确性之间做权衡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多选与判断题的权衡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众包工作流设计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隐式众包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游戏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常识性知识获取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地理位置信息获取</a:t>
            </a:r>
            <a:endParaRPr kumimoji="1" lang="en-US" altLang="zh-CN" dirty="0"/>
          </a:p>
          <a:p>
            <a:r>
              <a:rPr kumimoji="1" lang="zh-CN" altLang="en-US" dirty="0"/>
              <a:t>秘密获取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reCAPTCHAs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自动图像焦点获取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自动图像标注</a:t>
            </a:r>
            <a:endParaRPr kumimoji="1" lang="en-US" altLang="zh-CN" dirty="0"/>
          </a:p>
          <a:p>
            <a:r>
              <a:rPr kumimoji="1" lang="zh-CN" altLang="en-US" dirty="0"/>
              <a:t>利用心理特征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好奇心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注意力分散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常识性知识获取</a:t>
            </a:r>
            <a:r>
              <a:rPr kumimoji="1" lang="en-US" altLang="zh-CN" dirty="0"/>
              <a:t>[CHI06]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1731169"/>
            <a:ext cx="4262438" cy="45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5890864" y="1852729"/>
            <a:ext cx="36718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模板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sz="2000" dirty="0"/>
              <a:t>• ___ is a kind of ___. </a:t>
            </a:r>
            <a:endParaRPr lang="en-US" altLang="zh-CN" sz="2000" dirty="0"/>
          </a:p>
          <a:p>
            <a:r>
              <a:rPr lang="en-US" altLang="zh-CN" sz="2000" dirty="0"/>
              <a:t>• ___ is used for ___. </a:t>
            </a:r>
            <a:endParaRPr lang="en-US" altLang="zh-CN" sz="2000" dirty="0"/>
          </a:p>
          <a:p>
            <a:r>
              <a:rPr lang="en-US" altLang="zh-CN" sz="2000" dirty="0"/>
              <a:t>• ___ is typically near/in/on ___ .</a:t>
            </a:r>
            <a:endParaRPr lang="en-US" altLang="zh-CN" sz="2000" dirty="0"/>
          </a:p>
          <a:p>
            <a:r>
              <a:rPr lang="en-US" altLang="zh-CN" sz="2000" dirty="0"/>
              <a:t>• ___ is the opposite of ___ / ___ is related to ___ . 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视觉焦点获取</a:t>
            </a:r>
            <a:r>
              <a:rPr kumimoji="1" lang="en-US" altLang="zh-CN" dirty="0"/>
              <a:t>[TMM</a:t>
            </a:r>
            <a:r>
              <a:rPr kumimoji="1" lang="zh-CN" altLang="en-US" dirty="0"/>
              <a:t> </a:t>
            </a:r>
            <a:r>
              <a:rPr kumimoji="1" lang="en-US" altLang="zh-CN" dirty="0"/>
              <a:t>14]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391" y="1301105"/>
            <a:ext cx="3311525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54" y="4444355"/>
            <a:ext cx="554355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079" y="1636068"/>
            <a:ext cx="4064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7490302" y="4473262"/>
            <a:ext cx="431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通过用户看到图片时点击屏幕的位置判断图片的焦点。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隐式众包原则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在无意识中提出任务</a:t>
            </a:r>
            <a:endParaRPr kumimoji="1" lang="en-US" altLang="zh-CN" dirty="0"/>
          </a:p>
          <a:p>
            <a:r>
              <a:rPr kumimoji="1" lang="zh-CN" altLang="en-US" dirty="0"/>
              <a:t>工人同时是用户</a:t>
            </a:r>
            <a:endParaRPr kumimoji="1" lang="en-US" altLang="zh-CN" dirty="0"/>
          </a:p>
          <a:p>
            <a:r>
              <a:rPr kumimoji="1" lang="zh-CN" altLang="en-US" dirty="0"/>
              <a:t>第一任务需要首先满足用户的需求，第二任务才是众包任务</a:t>
            </a:r>
            <a:endParaRPr kumimoji="1" lang="en-US" altLang="zh-CN" dirty="0"/>
          </a:p>
          <a:p>
            <a:r>
              <a:rPr kumimoji="1" lang="zh-CN" altLang="en-US" dirty="0"/>
              <a:t>第一任务的重要性要充分考虑</a:t>
            </a:r>
            <a:endParaRPr kumimoji="1" lang="en-US" altLang="zh-CN" dirty="0"/>
          </a:p>
          <a:p>
            <a:r>
              <a:rPr kumimoji="1" lang="zh-CN" altLang="en-US" dirty="0"/>
              <a:t>可以利用好奇心激励用户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显式众包</a:t>
            </a:r>
            <a:r>
              <a:rPr lang="en-US" altLang="zh-CN" dirty="0"/>
              <a:t>—</a:t>
            </a:r>
            <a:r>
              <a:rPr lang="zh-CN" altLang="en-US" dirty="0"/>
              <a:t>界面设计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1" y="1344711"/>
            <a:ext cx="8629650" cy="537676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57175" y="1676400"/>
            <a:ext cx="2714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/>
              <a:t>面向知识库的规则抽取</a:t>
            </a:r>
            <a:endParaRPr kumimoji="1" lang="en-US" altLang="zh-CN" dirty="0"/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kumimoji="1" lang="zh-CN" altLang="en-US" dirty="0"/>
              <a:t>自然语言描述</a:t>
            </a:r>
            <a:endParaRPr kumimoji="1" lang="en-US" altLang="zh-CN" dirty="0"/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kumimoji="1" lang="zh-CN" altLang="en-US" dirty="0"/>
              <a:t>图谱描述</a:t>
            </a:r>
            <a:endParaRPr kumimoji="1" lang="en-US" altLang="zh-CN" dirty="0"/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kumimoji="1" lang="zh-CN" altLang="en-US" dirty="0"/>
              <a:t>实例描述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知识型众包的基本概念</a:t>
            </a:r>
            <a:endParaRPr lang="en-US" altLang="zh-CN" dirty="0"/>
          </a:p>
          <a:p>
            <a:r>
              <a:rPr lang="zh-CN" altLang="en-US" dirty="0"/>
              <a:t>知识型众包的研究问题</a:t>
            </a:r>
            <a:endParaRPr lang="en-US" altLang="zh-CN" dirty="0"/>
          </a:p>
          <a:p>
            <a:r>
              <a:rPr lang="zh-CN" altLang="en-US" dirty="0"/>
              <a:t>众包在知识图谱构建与精化过程的作用</a:t>
            </a:r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以上三种解释元素都可以显著提高众包效率</a:t>
            </a:r>
            <a:endParaRPr lang="en-US" altLang="zh-CN" dirty="0"/>
          </a:p>
          <a:p>
            <a:r>
              <a:rPr lang="zh-CN" altLang="en-US" dirty="0"/>
              <a:t>对于简单的知识规则，用自然语言描述最好</a:t>
            </a:r>
            <a:endParaRPr lang="en-US" altLang="zh-CN" dirty="0"/>
          </a:p>
          <a:p>
            <a:r>
              <a:rPr lang="zh-CN" altLang="en-US" dirty="0"/>
              <a:t>对于较难的知识规则，用图谱描述最好</a:t>
            </a:r>
            <a:endParaRPr lang="en-US" altLang="zh-CN" dirty="0"/>
          </a:p>
          <a:p>
            <a:r>
              <a:rPr lang="zh-CN" altLang="en-US" dirty="0"/>
              <a:t>比较开放的人，觉得实例</a:t>
            </a:r>
            <a:r>
              <a:rPr lang="en-US" altLang="zh-CN" dirty="0"/>
              <a:t>+</a:t>
            </a:r>
            <a:r>
              <a:rPr lang="zh-CN" altLang="en-US" dirty="0"/>
              <a:t>图谱的描述帮助最大</a:t>
            </a:r>
            <a:endParaRPr lang="en-US" altLang="zh-CN" dirty="0"/>
          </a:p>
          <a:p>
            <a:r>
              <a:rPr lang="zh-CN" altLang="en-US" dirty="0"/>
              <a:t>带有背景专业知识的人，觉得图谱描述帮助最大</a:t>
            </a:r>
            <a:endParaRPr lang="en-US" altLang="zh-CN" dirty="0"/>
          </a:p>
          <a:p>
            <a:r>
              <a:rPr lang="zh-CN" altLang="en-US"/>
              <a:t>内向的人更喜欢带有比较的激励方式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知识型众包研究问题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将什么任务交给众包（</a:t>
            </a:r>
            <a:r>
              <a:rPr kumimoji="1" lang="en-US" altLang="zh-CN" dirty="0"/>
              <a:t>What)</a:t>
            </a:r>
            <a:endParaRPr kumimoji="1" lang="en-US" altLang="zh-CN" dirty="0"/>
          </a:p>
          <a:p>
            <a:r>
              <a:rPr kumimoji="1" lang="zh-CN" altLang="en-US" dirty="0"/>
              <a:t>如何筛选工人（</a:t>
            </a:r>
            <a:r>
              <a:rPr kumimoji="1" lang="en-US" altLang="zh-CN" dirty="0"/>
              <a:t>Who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如何完成众包（</a:t>
            </a:r>
            <a:r>
              <a:rPr kumimoji="1" lang="en-US" altLang="zh-CN" dirty="0">
                <a:solidFill>
                  <a:srgbClr val="FF0000"/>
                </a:solidFill>
              </a:rPr>
              <a:t>How)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如何设计问题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如何激励工人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如何控制质量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众包激励的分类学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4523853" y="2209149"/>
            <a:ext cx="25569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众包激励机制</a:t>
            </a:r>
            <a:endParaRPr lang="zh-CN" altLang="en-US" dirty="0"/>
          </a:p>
        </p:txBody>
      </p:sp>
      <p:cxnSp>
        <p:nvCxnSpPr>
          <p:cNvPr id="8" name="直线连接符 7"/>
          <p:cNvCxnSpPr/>
          <p:nvPr/>
        </p:nvCxnSpPr>
        <p:spPr bwMode="auto">
          <a:xfrm flipV="1">
            <a:off x="3641725" y="2694055"/>
            <a:ext cx="1584325" cy="6477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2057400" y="3557655"/>
            <a:ext cx="2016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/>
              <a:t>威望制度</a:t>
            </a:r>
            <a:endParaRPr lang="zh-CN" altLang="en-US" sz="2000" dirty="0"/>
          </a:p>
        </p:txBody>
      </p:sp>
      <p:cxnSp>
        <p:nvCxnSpPr>
          <p:cNvPr id="10" name="直线连接符 9"/>
          <p:cNvCxnSpPr/>
          <p:nvPr/>
        </p:nvCxnSpPr>
        <p:spPr bwMode="auto">
          <a:xfrm flipV="1">
            <a:off x="2057400" y="3918018"/>
            <a:ext cx="503238" cy="9350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文本框 9"/>
          <p:cNvSpPr txBox="1">
            <a:spLocks noChangeArrowheads="1"/>
          </p:cNvSpPr>
          <p:nvPr/>
        </p:nvSpPr>
        <p:spPr bwMode="auto">
          <a:xfrm>
            <a:off x="1517650" y="4853055"/>
            <a:ext cx="656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800" dirty="0"/>
              <a:t>回报</a:t>
            </a:r>
            <a:endParaRPr lang="zh-CN" altLang="en-US" sz="1800" dirty="0"/>
          </a:p>
        </p:txBody>
      </p:sp>
      <p:cxnSp>
        <p:nvCxnSpPr>
          <p:cNvPr id="12" name="直线连接符 11"/>
          <p:cNvCxnSpPr/>
          <p:nvPr/>
        </p:nvCxnSpPr>
        <p:spPr bwMode="auto">
          <a:xfrm flipH="1" flipV="1">
            <a:off x="2633663" y="3918018"/>
            <a:ext cx="503237" cy="863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文本框 14"/>
          <p:cNvSpPr txBox="1">
            <a:spLocks noChangeArrowheads="1"/>
          </p:cNvSpPr>
          <p:nvPr/>
        </p:nvSpPr>
        <p:spPr bwMode="auto">
          <a:xfrm>
            <a:off x="2916780" y="4853055"/>
            <a:ext cx="724945" cy="37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800" dirty="0"/>
              <a:t>惩罚</a:t>
            </a:r>
            <a:endParaRPr lang="zh-CN" altLang="en-US" sz="1800" dirty="0"/>
          </a:p>
        </p:txBody>
      </p:sp>
      <p:cxnSp>
        <p:nvCxnSpPr>
          <p:cNvPr id="14" name="直线连接符 13"/>
          <p:cNvCxnSpPr/>
          <p:nvPr/>
        </p:nvCxnSpPr>
        <p:spPr bwMode="auto">
          <a:xfrm flipH="1">
            <a:off x="5081588" y="2694055"/>
            <a:ext cx="360362" cy="10080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文本框 17"/>
          <p:cNvSpPr txBox="1">
            <a:spLocks noChangeArrowheads="1"/>
          </p:cNvSpPr>
          <p:nvPr/>
        </p:nvSpPr>
        <p:spPr bwMode="auto">
          <a:xfrm>
            <a:off x="4649788" y="3557655"/>
            <a:ext cx="115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/>
              <a:t>快乐</a:t>
            </a:r>
            <a:endParaRPr lang="zh-CN" altLang="en-US" sz="2000" dirty="0"/>
          </a:p>
        </p:txBody>
      </p:sp>
      <p:cxnSp>
        <p:nvCxnSpPr>
          <p:cNvPr id="16" name="直线连接符 15"/>
          <p:cNvCxnSpPr/>
          <p:nvPr/>
        </p:nvCxnSpPr>
        <p:spPr bwMode="auto">
          <a:xfrm>
            <a:off x="4937125" y="3918018"/>
            <a:ext cx="0" cy="7191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本框 20"/>
          <p:cNvSpPr txBox="1">
            <a:spLocks noChangeArrowheads="1"/>
          </p:cNvSpPr>
          <p:nvPr/>
        </p:nvSpPr>
        <p:spPr bwMode="auto">
          <a:xfrm>
            <a:off x="4613275" y="4853055"/>
            <a:ext cx="1044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800"/>
              <a:t>Game</a:t>
            </a:r>
            <a:endParaRPr lang="zh-CN" altLang="en-US" sz="1800"/>
          </a:p>
        </p:txBody>
      </p:sp>
      <p:cxnSp>
        <p:nvCxnSpPr>
          <p:cNvPr id="18" name="直线连接符 17"/>
          <p:cNvCxnSpPr/>
          <p:nvPr/>
        </p:nvCxnSpPr>
        <p:spPr bwMode="auto">
          <a:xfrm>
            <a:off x="5729288" y="2765493"/>
            <a:ext cx="720725" cy="863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文本框 23"/>
          <p:cNvSpPr txBox="1">
            <a:spLocks noChangeArrowheads="1"/>
          </p:cNvSpPr>
          <p:nvPr/>
        </p:nvSpPr>
        <p:spPr bwMode="auto">
          <a:xfrm>
            <a:off x="5954754" y="3589405"/>
            <a:ext cx="2376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/>
              <a:t>金钱回报</a:t>
            </a:r>
            <a:endParaRPr lang="zh-CN" altLang="en-US" sz="2000" dirty="0"/>
          </a:p>
        </p:txBody>
      </p:sp>
      <p:cxnSp>
        <p:nvCxnSpPr>
          <p:cNvPr id="20" name="直线连接符 19"/>
          <p:cNvCxnSpPr/>
          <p:nvPr/>
        </p:nvCxnSpPr>
        <p:spPr bwMode="auto">
          <a:xfrm>
            <a:off x="6089650" y="2694055"/>
            <a:ext cx="3455988" cy="9350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文本框 28"/>
          <p:cNvSpPr txBox="1">
            <a:spLocks noChangeArrowheads="1"/>
          </p:cNvSpPr>
          <p:nvPr/>
        </p:nvSpPr>
        <p:spPr bwMode="auto">
          <a:xfrm>
            <a:off x="8977313" y="3599269"/>
            <a:ext cx="23764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/>
              <a:t>社交影响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6FE-E12E-421A-8D10-DC9E3EB5AD3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基于娱乐游戏的激励</a:t>
            </a:r>
            <a:endParaRPr lang="zh-CN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31335" y="1278728"/>
            <a:ext cx="9899217" cy="2448722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914400" lvl="1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情景：用户在过去的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分钟内一直在为图片打标签。突然她收到了一个小型娱乐活动（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micro-diversions)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。也许她会被邀请去看一个短而有趣的视频，或者会被告知目前干得很棒并辅以她与其他用户的比较排行榜。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结论：小型娱乐活动可能会造成对用户的打断，但更可能在冗长和复杂的众包过程中缓解用户的疲劳和懈怠，并且更新他们的认知资源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众包激励的分类学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4994506" y="2049501"/>
            <a:ext cx="2376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/>
              <a:t>金钱回报</a:t>
            </a:r>
            <a:endParaRPr lang="zh-CN" altLang="en-US" sz="2000" dirty="0"/>
          </a:p>
        </p:txBody>
      </p:sp>
      <p:cxnSp>
        <p:nvCxnSpPr>
          <p:cNvPr id="8" name="直线连接符 7"/>
          <p:cNvCxnSpPr/>
          <p:nvPr/>
        </p:nvCxnSpPr>
        <p:spPr bwMode="auto">
          <a:xfrm flipH="1">
            <a:off x="3875320" y="2432089"/>
            <a:ext cx="1511300" cy="7921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2759307" y="3463577"/>
            <a:ext cx="18716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800" dirty="0"/>
              <a:t>静态回报</a:t>
            </a:r>
            <a:endParaRPr lang="zh-CN" altLang="en-US" sz="1800" dirty="0"/>
          </a:p>
        </p:txBody>
      </p:sp>
      <p:cxnSp>
        <p:nvCxnSpPr>
          <p:cNvPr id="10" name="直线连接符 9"/>
          <p:cNvCxnSpPr/>
          <p:nvPr/>
        </p:nvCxnSpPr>
        <p:spPr bwMode="auto">
          <a:xfrm flipH="1">
            <a:off x="5531082" y="2584489"/>
            <a:ext cx="7938" cy="568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文本框 9"/>
          <p:cNvSpPr txBox="1">
            <a:spLocks noChangeArrowheads="1"/>
          </p:cNvSpPr>
          <p:nvPr/>
        </p:nvSpPr>
        <p:spPr bwMode="auto">
          <a:xfrm>
            <a:off x="4970851" y="3462783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800" dirty="0"/>
              <a:t>动态回报</a:t>
            </a:r>
            <a:endParaRPr lang="zh-CN" altLang="en-US" sz="1800" dirty="0"/>
          </a:p>
        </p:txBody>
      </p:sp>
      <p:cxnSp>
        <p:nvCxnSpPr>
          <p:cNvPr id="12" name="直线连接符 11"/>
          <p:cNvCxnSpPr/>
          <p:nvPr/>
        </p:nvCxnSpPr>
        <p:spPr bwMode="auto">
          <a:xfrm>
            <a:off x="5899382" y="2576551"/>
            <a:ext cx="1719263" cy="5762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7475770" y="3440151"/>
            <a:ext cx="2232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800" dirty="0"/>
              <a:t>基于条件的回报</a:t>
            </a:r>
            <a:endParaRPr lang="zh-CN" altLang="en-US" sz="1800" dirty="0"/>
          </a:p>
        </p:txBody>
      </p:sp>
      <p:cxnSp>
        <p:nvCxnSpPr>
          <p:cNvPr id="14" name="直线连接符 13"/>
          <p:cNvCxnSpPr/>
          <p:nvPr/>
        </p:nvCxnSpPr>
        <p:spPr bwMode="auto">
          <a:xfrm flipH="1">
            <a:off x="6826482" y="3800514"/>
            <a:ext cx="1089025" cy="5032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/>
          <p:cNvCxnSpPr/>
          <p:nvPr/>
        </p:nvCxnSpPr>
        <p:spPr bwMode="auto">
          <a:xfrm flipH="1">
            <a:off x="8339370" y="3808451"/>
            <a:ext cx="7937" cy="5683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文本框 17"/>
          <p:cNvSpPr txBox="1">
            <a:spLocks noChangeArrowheads="1"/>
          </p:cNvSpPr>
          <p:nvPr/>
        </p:nvSpPr>
        <p:spPr bwMode="auto">
          <a:xfrm>
            <a:off x="6178783" y="4449460"/>
            <a:ext cx="1439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800" dirty="0"/>
              <a:t>竞争式</a:t>
            </a:r>
            <a:endParaRPr lang="zh-CN" altLang="en-US" sz="1800" dirty="0"/>
          </a:p>
        </p:txBody>
      </p:sp>
      <p:cxnSp>
        <p:nvCxnSpPr>
          <p:cNvPr id="17" name="直线连接符 16"/>
          <p:cNvCxnSpPr/>
          <p:nvPr/>
        </p:nvCxnSpPr>
        <p:spPr bwMode="auto">
          <a:xfrm>
            <a:off x="8671157" y="3800514"/>
            <a:ext cx="1719263" cy="5762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文本框 19"/>
          <p:cNvSpPr txBox="1">
            <a:spLocks noChangeArrowheads="1"/>
          </p:cNvSpPr>
          <p:nvPr/>
        </p:nvSpPr>
        <p:spPr bwMode="auto">
          <a:xfrm>
            <a:off x="7764695" y="4465220"/>
            <a:ext cx="1439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800" dirty="0"/>
              <a:t>按准确性</a:t>
            </a:r>
            <a:endParaRPr lang="zh-CN" altLang="en-US" sz="1800" dirty="0"/>
          </a:p>
        </p:txBody>
      </p:sp>
      <p:sp>
        <p:nvSpPr>
          <p:cNvPr id="19" name="文本框 20"/>
          <p:cNvSpPr txBox="1">
            <a:spLocks noChangeArrowheads="1"/>
          </p:cNvSpPr>
          <p:nvPr/>
        </p:nvSpPr>
        <p:spPr bwMode="auto">
          <a:xfrm>
            <a:off x="9626600" y="4465220"/>
            <a:ext cx="172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800" dirty="0"/>
              <a:t>按问题统一度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众包激励的分类学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>
            <a:off x="4428185" y="2073283"/>
            <a:ext cx="23749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/>
              <a:t>社交影响</a:t>
            </a:r>
            <a:endParaRPr lang="zh-CN" altLang="en-US" sz="2000" dirty="0"/>
          </a:p>
        </p:txBody>
      </p:sp>
      <p:cxnSp>
        <p:nvCxnSpPr>
          <p:cNvPr id="8" name="直线连接符 7"/>
          <p:cNvCxnSpPr/>
          <p:nvPr/>
        </p:nvCxnSpPr>
        <p:spPr bwMode="auto">
          <a:xfrm flipH="1">
            <a:off x="3274073" y="2565400"/>
            <a:ext cx="1584325" cy="6477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线连接符 8"/>
          <p:cNvCxnSpPr/>
          <p:nvPr/>
        </p:nvCxnSpPr>
        <p:spPr bwMode="auto">
          <a:xfrm>
            <a:off x="5147323" y="2492375"/>
            <a:ext cx="1655762" cy="7207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文本框 8"/>
          <p:cNvSpPr txBox="1">
            <a:spLocks noChangeArrowheads="1"/>
          </p:cNvSpPr>
          <p:nvPr/>
        </p:nvSpPr>
        <p:spPr bwMode="auto">
          <a:xfrm>
            <a:off x="1834210" y="3429000"/>
            <a:ext cx="2376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/>
              <a:t>强连接社交</a:t>
            </a:r>
            <a:endParaRPr lang="zh-CN" altLang="en-US" sz="2000" dirty="0"/>
          </a:p>
        </p:txBody>
      </p:sp>
      <p:pic>
        <p:nvPicPr>
          <p:cNvPr id="11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73" y="4076700"/>
            <a:ext cx="9906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10" y="4076700"/>
            <a:ext cx="5826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1"/>
          <p:cNvSpPr txBox="1">
            <a:spLocks noChangeArrowheads="1"/>
          </p:cNvSpPr>
          <p:nvPr/>
        </p:nvSpPr>
        <p:spPr bwMode="auto">
          <a:xfrm>
            <a:off x="6096000" y="3444943"/>
            <a:ext cx="23764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/>
              <a:t>弱连接社交</a:t>
            </a:r>
            <a:endParaRPr lang="zh-CN" altLang="en-US" sz="2000" dirty="0"/>
          </a:p>
        </p:txBody>
      </p:sp>
      <p:pic>
        <p:nvPicPr>
          <p:cNvPr id="14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73" y="4076700"/>
            <a:ext cx="633412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23" y="4057650"/>
            <a:ext cx="66833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98" y="4076700"/>
            <a:ext cx="6889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048" y="4005263"/>
            <a:ext cx="790575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623" y="3933825"/>
            <a:ext cx="1333500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最新研究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0599"/>
          </a:xfrm>
        </p:spPr>
        <p:txBody>
          <a:bodyPr/>
          <a:lstStyle/>
          <a:p>
            <a:r>
              <a:rPr kumimoji="1" lang="zh-CN" altLang="en-US" dirty="0"/>
              <a:t>对于短期任务弱连接社交优于强连接社交</a:t>
            </a:r>
            <a:endParaRPr kumimoji="1" lang="en-US" altLang="zh-CN" dirty="0"/>
          </a:p>
          <a:p>
            <a:r>
              <a:rPr kumimoji="1" lang="zh-CN" altLang="en-US" dirty="0"/>
              <a:t>混合激励机制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形状 7"/>
          <p:cNvSpPr/>
          <p:nvPr/>
        </p:nvSpPr>
        <p:spPr bwMode="auto">
          <a:xfrm>
            <a:off x="2144813" y="5243105"/>
            <a:ext cx="2551113" cy="592138"/>
          </a:xfrm>
          <a:custGeom>
            <a:avLst/>
            <a:gdLst>
              <a:gd name="T0" fmla="*/ 0 w 2551677"/>
              <a:gd name="T1" fmla="*/ 222598 h 592407"/>
              <a:gd name="T2" fmla="*/ 2547168 w 2551677"/>
              <a:gd name="T3" fmla="*/ 0 h 59240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551677" h="592407">
                <a:moveTo>
                  <a:pt x="0" y="223406"/>
                </a:moveTo>
                <a:cubicBezTo>
                  <a:pt x="952469" y="575174"/>
                  <a:pt x="1904939" y="926942"/>
                  <a:pt x="2551677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8" name="直线连接符 7"/>
          <p:cNvCxnSpPr/>
          <p:nvPr/>
        </p:nvCxnSpPr>
        <p:spPr bwMode="auto">
          <a:xfrm>
            <a:off x="2117826" y="3487330"/>
            <a:ext cx="0" cy="20161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线连接符 8"/>
          <p:cNvCxnSpPr/>
          <p:nvPr/>
        </p:nvCxnSpPr>
        <p:spPr bwMode="auto">
          <a:xfrm>
            <a:off x="2117826" y="5503455"/>
            <a:ext cx="38893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组 14"/>
          <p:cNvGrpSpPr/>
          <p:nvPr/>
        </p:nvGrpSpPr>
        <p:grpSpPr bwMode="auto">
          <a:xfrm>
            <a:off x="2190851" y="3487330"/>
            <a:ext cx="3876675" cy="1873250"/>
            <a:chOff x="2195736" y="4869160"/>
            <a:chExt cx="3877115" cy="1152128"/>
          </a:xfrm>
        </p:grpSpPr>
        <p:cxnSp>
          <p:nvCxnSpPr>
            <p:cNvPr id="11" name="曲线连接符 10"/>
            <p:cNvCxnSpPr/>
            <p:nvPr/>
          </p:nvCxnSpPr>
          <p:spPr bwMode="auto">
            <a:xfrm flipV="1">
              <a:off x="2195736" y="4869160"/>
              <a:ext cx="1846472" cy="1152128"/>
            </a:xfrm>
            <a:prstGeom prst="curvedConnector3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曲线连接符 11"/>
            <p:cNvCxnSpPr/>
            <p:nvPr/>
          </p:nvCxnSpPr>
          <p:spPr bwMode="auto">
            <a:xfrm rot="10800000">
              <a:off x="4042208" y="4877948"/>
              <a:ext cx="2030643" cy="855309"/>
            </a:xfrm>
            <a:prstGeom prst="curvedConnector3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6007201" y="4855755"/>
            <a:ext cx="1727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</a:rPr>
              <a:t>attention</a:t>
            </a:r>
            <a:endParaRPr lang="zh-CN" altLang="en-US" sz="1800">
              <a:solidFill>
                <a:srgbClr val="FF0000"/>
              </a:solidFill>
            </a:endParaRPr>
          </a:p>
        </p:txBody>
      </p:sp>
      <p:cxnSp>
        <p:nvCxnSpPr>
          <p:cNvPr id="14" name="直线连接符 13"/>
          <p:cNvCxnSpPr/>
          <p:nvPr/>
        </p:nvCxnSpPr>
        <p:spPr bwMode="auto">
          <a:xfrm>
            <a:off x="3414813" y="3199993"/>
            <a:ext cx="0" cy="2303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/>
          <p:cNvCxnSpPr/>
          <p:nvPr/>
        </p:nvCxnSpPr>
        <p:spPr bwMode="auto">
          <a:xfrm>
            <a:off x="4781651" y="3199993"/>
            <a:ext cx="0" cy="2303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图片 1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188" y="3703230"/>
            <a:ext cx="5826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13" y="3703230"/>
            <a:ext cx="788988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688" y="4639855"/>
            <a:ext cx="10191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38" y="3631793"/>
            <a:ext cx="582613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114" y="4887572"/>
            <a:ext cx="871538" cy="60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6657340" y="2755552"/>
            <a:ext cx="49837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在任务开始阶段利用强社交媒体做宣传，在聚集一定人气后利用弱社交媒体和金钱刺激，在尾段再次利用强社交媒体和金钱刺激手段吸引剩余工人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性格对众包激励的作用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838199" y="1191946"/>
            <a:ext cx="9913219" cy="2448722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914400" lvl="1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“老虎型”性格的用户（目标感强）更偏向于实质的物质奖励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 algn="l" eaLnBrk="1" hangingPunct="1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“孔雀型”性格的用户（表现欲强）则更重视社交关系的激励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34954" y="2271562"/>
            <a:ext cx="7226679" cy="3696101"/>
            <a:chOff x="2234955" y="2741453"/>
            <a:chExt cx="4551774" cy="259218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4955" y="2741453"/>
              <a:ext cx="4551774" cy="259218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960" y="3023839"/>
              <a:ext cx="713133" cy="70917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5205" y="3023839"/>
              <a:ext cx="847619" cy="83809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3714" y="4289847"/>
              <a:ext cx="819624" cy="90315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457" y="4289847"/>
              <a:ext cx="808795" cy="790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知识型众包研究问题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将什么任务交给众包（</a:t>
            </a:r>
            <a:r>
              <a:rPr kumimoji="1" lang="en-US" altLang="zh-CN" dirty="0"/>
              <a:t>What)</a:t>
            </a:r>
            <a:endParaRPr kumimoji="1" lang="en-US" altLang="zh-CN" dirty="0"/>
          </a:p>
          <a:p>
            <a:r>
              <a:rPr kumimoji="1" lang="zh-CN" altLang="en-US" dirty="0"/>
              <a:t>如何筛选工人（</a:t>
            </a:r>
            <a:r>
              <a:rPr kumimoji="1" lang="en-US" altLang="zh-CN" dirty="0"/>
              <a:t>Who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如何完成众包（</a:t>
            </a:r>
            <a:r>
              <a:rPr kumimoji="1" lang="en-US" altLang="zh-CN" dirty="0">
                <a:solidFill>
                  <a:srgbClr val="FF0000"/>
                </a:solidFill>
              </a:rPr>
              <a:t>How)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/>
              <a:t>如何设计问题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如何激励工人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如何控制质量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71360" y="2468880"/>
            <a:ext cx="470916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众包质量考虑的维度：</a:t>
            </a:r>
            <a:endParaRPr kumimoji="1" lang="en-US" altLang="zh-CN" sz="2800" dirty="0"/>
          </a:p>
          <a:p>
            <a:endParaRPr kumimoji="1" lang="en-US" altLang="zh-CN" dirty="0"/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正确性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覆盖度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时效性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一致性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众包质量控制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010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众包前质量控制</a:t>
            </a:r>
            <a:endParaRPr kumimoji="1" lang="en-US" altLang="zh-CN" dirty="0"/>
          </a:p>
          <a:p>
            <a:r>
              <a:rPr kumimoji="1" lang="zh-CN" altLang="en-US" dirty="0"/>
              <a:t>众包过程中质量控制</a:t>
            </a:r>
            <a:endParaRPr kumimoji="1" lang="en-US" altLang="zh-CN" dirty="0"/>
          </a:p>
          <a:p>
            <a:r>
              <a:rPr kumimoji="1" lang="zh-CN" altLang="en-US" dirty="0"/>
              <a:t>众包后质量控制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1489"/>
            <a:ext cx="755967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知识型众包的基本概念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众包前质量控制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4581293" cy="238061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用户管理与分配 </a:t>
            </a:r>
            <a:r>
              <a:rPr kumimoji="1" lang="en-US" altLang="zh-CN" dirty="0"/>
              <a:t>[GROUP18]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依据任务难度分配工人数目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先利用一个小型众包判断哪个特征决定众包的难度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根据难度分配众包人数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93" y="1825625"/>
            <a:ext cx="6133170" cy="462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众包过程中质量控制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恶意用户分类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假冒资质工人（</a:t>
            </a:r>
            <a:r>
              <a:rPr lang="en-US" altLang="zh-CN" dirty="0"/>
              <a:t> Ineligible</a:t>
            </a:r>
            <a:r>
              <a:rPr lang="zh-CN" altLang="en-US" dirty="0"/>
              <a:t> </a:t>
            </a:r>
            <a:r>
              <a:rPr lang="en-US" altLang="zh-CN" dirty="0"/>
              <a:t>Worker)——</a:t>
            </a:r>
            <a:r>
              <a:rPr lang="zh-CN" altLang="en-US" dirty="0"/>
              <a:t>如假冒学历</a:t>
            </a:r>
            <a:endParaRPr lang="en-US" altLang="zh-CN" dirty="0"/>
          </a:p>
          <a:p>
            <a:pPr lvl="1"/>
            <a:r>
              <a:rPr kumimoji="1" lang="zh-CN" altLang="en-US" dirty="0"/>
              <a:t>快速欺骗者（</a:t>
            </a:r>
            <a:r>
              <a:rPr kumimoji="1" lang="en-US" altLang="zh-CN" dirty="0"/>
              <a:t>Fast</a:t>
            </a:r>
            <a:r>
              <a:rPr kumimoji="1" lang="zh-CN" altLang="en-US" dirty="0"/>
              <a:t> </a:t>
            </a:r>
            <a:r>
              <a:rPr lang="en-US" altLang="zh-CN" dirty="0"/>
              <a:t>Deceivers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为了快速获得金钱回报而胡乱答题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规则破坏者（</a:t>
            </a:r>
            <a:r>
              <a:rPr kumimoji="1" lang="en-US" altLang="zh-CN" dirty="0"/>
              <a:t>Rule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Breaker</a:t>
            </a:r>
            <a:r>
              <a:rPr kumimoji="1" lang="zh-CN" altLang="en-US" dirty="0"/>
              <a:t>）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不按照任务设定完成任务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聪明的欺骗者（</a:t>
            </a:r>
            <a:r>
              <a:rPr kumimoji="1" lang="en-US" altLang="zh-CN" dirty="0"/>
              <a:t>Smart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Deceivers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胡乱答题的时候做了一些掩饰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常用方法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埋雷法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在题目中安插一些知道答案的任务检验工人质量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回溯问题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提问与上一题有关的问题来防止快速欺骗者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众包后质量控制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众包后质量主要通过度量答案的可信度来聚合收回的答案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个人评估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评估单个工人的可信度</a:t>
            </a:r>
            <a:endParaRPr kumimoji="1" lang="en-US" altLang="zh-CN" dirty="0"/>
          </a:p>
          <a:p>
            <a:r>
              <a:rPr kumimoji="1" lang="zh-CN" altLang="en-US" dirty="0"/>
              <a:t>群组评估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评估群组工人的可信度</a:t>
            </a:r>
            <a:endParaRPr kumimoji="1" lang="en-US" altLang="zh-CN" dirty="0"/>
          </a:p>
          <a:p>
            <a:r>
              <a:rPr kumimoji="1" lang="zh-CN" altLang="en-US" dirty="0"/>
              <a:t>基于大数据计算的方法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根据历史统计、工人隐式反馈等方法判断工人可信度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个人评估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自评打分</a:t>
            </a:r>
            <a:endParaRPr kumimoji="1" lang="en-US" altLang="zh-CN" dirty="0"/>
          </a:p>
          <a:p>
            <a:r>
              <a:rPr kumimoji="1" lang="zh-CN" altLang="en-US" dirty="0"/>
              <a:t>交叉打分</a:t>
            </a:r>
            <a:endParaRPr kumimoji="1" lang="en-US" altLang="zh-CN" dirty="0"/>
          </a:p>
          <a:p>
            <a:r>
              <a:rPr kumimoji="1" lang="zh-CN" altLang="en-US" dirty="0"/>
              <a:t>能力测试</a:t>
            </a:r>
            <a:endParaRPr kumimoji="1" lang="en-US" altLang="zh-CN" dirty="0"/>
          </a:p>
          <a:p>
            <a:r>
              <a:rPr kumimoji="1" lang="zh-CN" altLang="en-US" dirty="0"/>
              <a:t>个性测试</a:t>
            </a:r>
            <a:endParaRPr kumimoji="1" lang="en-US" altLang="zh-CN" dirty="0"/>
          </a:p>
          <a:p>
            <a:r>
              <a:rPr kumimoji="1" lang="zh-CN" altLang="en-US" dirty="0"/>
              <a:t>引用标注</a:t>
            </a:r>
            <a:endParaRPr kumimoji="1" lang="en-US" altLang="zh-CN" dirty="0"/>
          </a:p>
          <a:p>
            <a:r>
              <a:rPr kumimoji="1" lang="zh-CN" altLang="en-US" dirty="0"/>
              <a:t>专家重审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群组评估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投票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众数投票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加权投票</a:t>
            </a:r>
            <a:endParaRPr kumimoji="1" lang="en-US" altLang="zh-CN" dirty="0"/>
          </a:p>
          <a:p>
            <a:r>
              <a:rPr kumimoji="1" lang="zh-CN" altLang="en-US" dirty="0"/>
              <a:t>群组一致性</a:t>
            </a:r>
            <a:endParaRPr kumimoji="1" lang="en-US" altLang="zh-CN" dirty="0"/>
          </a:p>
          <a:p>
            <a:r>
              <a:rPr kumimoji="1" lang="zh-CN" altLang="en-US" dirty="0"/>
              <a:t>结果聚合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基于大数据计算的方法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埋雷</a:t>
            </a:r>
            <a:r>
              <a:rPr kumimoji="1" lang="en-US" altLang="zh-CN" dirty="0"/>
              <a:t>+</a:t>
            </a:r>
            <a:r>
              <a:rPr kumimoji="1" lang="zh-CN" altLang="en-US" dirty="0"/>
              <a:t>计算</a:t>
            </a:r>
            <a:endParaRPr kumimoji="1" lang="en-US" altLang="zh-CN" dirty="0"/>
          </a:p>
          <a:p>
            <a:r>
              <a:rPr kumimoji="1" lang="zh-CN" altLang="en-US" dirty="0"/>
              <a:t>异常值检测</a:t>
            </a:r>
            <a:endParaRPr kumimoji="1" lang="en-US" altLang="zh-CN" dirty="0"/>
          </a:p>
          <a:p>
            <a:r>
              <a:rPr kumimoji="1" lang="zh-CN" altLang="en-US" dirty="0"/>
              <a:t>历史分析</a:t>
            </a:r>
            <a:endParaRPr kumimoji="1" lang="en-US" altLang="zh-CN" dirty="0"/>
          </a:p>
          <a:p>
            <a:r>
              <a:rPr kumimoji="1" lang="zh-CN" altLang="en-US" dirty="0"/>
              <a:t>隐式反馈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众包质量控制的原则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最关键是计算工人的质量或可信度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如果知道一些问题答案，埋雷和事先测试十分有效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如果不知道任何问题答案，需要研究复杂的统计模型判断最可能正确的结果。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众包在知识图谱构建过程中的作用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知识图谱构建三个阶段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本体构建阶段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知识挖掘与填充阶段</a:t>
            </a:r>
            <a:endParaRPr kumimoji="1" lang="en-US" altLang="zh-CN" dirty="0"/>
          </a:p>
          <a:p>
            <a:r>
              <a:rPr kumimoji="1" lang="zh-CN" altLang="en-US" dirty="0"/>
              <a:t>知识图谱精化阶段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4038601" y="2139023"/>
            <a:ext cx="7124700" cy="319497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本体构建阶段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构建本体层次架构</a:t>
            </a:r>
            <a:endParaRPr kumimoji="1" lang="en-US" altLang="zh-CN" dirty="0"/>
          </a:p>
          <a:p>
            <a:r>
              <a:rPr kumimoji="1" lang="zh-CN" altLang="en-US" dirty="0"/>
              <a:t>构建语义词汇表</a:t>
            </a:r>
            <a:endParaRPr kumimoji="1" lang="en-US" altLang="zh-CN" dirty="0"/>
          </a:p>
          <a:p>
            <a:r>
              <a:rPr kumimoji="1" lang="zh-CN" altLang="en-US" dirty="0"/>
              <a:t>语义词汇表对齐</a:t>
            </a:r>
            <a:endParaRPr kumimoji="1" lang="en-US" altLang="zh-CN" dirty="0"/>
          </a:p>
          <a:p>
            <a:r>
              <a:rPr kumimoji="1" lang="zh-CN" altLang="en-US" dirty="0"/>
              <a:t>标注概念说明</a:t>
            </a:r>
            <a:endParaRPr kumimoji="1" lang="en-US" altLang="zh-CN" dirty="0"/>
          </a:p>
          <a:p>
            <a:r>
              <a:rPr kumimoji="1" lang="zh-CN" altLang="en-US" dirty="0"/>
              <a:t>标注与验证关系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众包的基本概念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8116" y="1362488"/>
            <a:ext cx="10515600" cy="1776219"/>
          </a:xfrm>
        </p:spPr>
        <p:txBody>
          <a:bodyPr/>
          <a:lstStyle/>
          <a:p>
            <a:r>
              <a:rPr lang="zh-CN" altLang="en-US" dirty="0"/>
              <a:t>众包（</a:t>
            </a:r>
            <a:r>
              <a:rPr lang="en-US" altLang="zh-CN" dirty="0" err="1"/>
              <a:t>crowdsouring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群众外包</a:t>
            </a:r>
            <a:endParaRPr lang="en-US" altLang="zh-CN" dirty="0"/>
          </a:p>
          <a:p>
            <a:r>
              <a:rPr lang="zh-CN" altLang="en-US" dirty="0"/>
              <a:t>互联网时代，利用大量的网络用户来获取需要的服务</a:t>
            </a:r>
            <a:endParaRPr lang="en-US" altLang="zh-CN" dirty="0"/>
          </a:p>
          <a:p>
            <a:r>
              <a:rPr lang="zh-CN" altLang="en-US" dirty="0"/>
              <a:t>众包的优势：价格低廉、灵活</a:t>
            </a:r>
            <a:endParaRPr lang="zh-CN" altLang="en-US" dirty="0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19978"/>
            <a:ext cx="3667612" cy="24235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12" y="3569144"/>
            <a:ext cx="3798291" cy="19886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433" y="3680173"/>
            <a:ext cx="3806283" cy="190314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具体应用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57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 err="1"/>
              <a:t>OntoPronto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268" y="192224"/>
            <a:ext cx="7203532" cy="616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具体应用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WikiData</a:t>
            </a:r>
            <a:endParaRPr kumimoji="1" lang="en-US" altLang="zh-CN" dirty="0"/>
          </a:p>
          <a:p>
            <a:pPr lvl="1"/>
            <a:r>
              <a:rPr lang="zh-CN" altLang="zh-CN" b="1" dirty="0"/>
              <a:t>自由编辑</a:t>
            </a:r>
            <a:r>
              <a:rPr lang="zh-CN" altLang="zh-CN" dirty="0"/>
              <a:t>：和维基百科一样，它支持任何一个互联网用户访问并编辑其上的知识。</a:t>
            </a:r>
            <a:endParaRPr lang="zh-CN" altLang="zh-CN" dirty="0"/>
          </a:p>
          <a:p>
            <a:pPr lvl="1"/>
            <a:r>
              <a:rPr lang="zh-CN" altLang="zh-CN" b="1" dirty="0"/>
              <a:t>社区控制</a:t>
            </a:r>
            <a:r>
              <a:rPr lang="zh-CN" altLang="zh-CN" dirty="0"/>
              <a:t>：无论数据本身还是数据范式，都是由统一的社区管理并发布。</a:t>
            </a:r>
            <a:endParaRPr lang="zh-CN" altLang="zh-CN" dirty="0"/>
          </a:p>
          <a:p>
            <a:pPr lvl="1"/>
            <a:r>
              <a:rPr lang="zh-CN" altLang="zh-CN" b="1" dirty="0"/>
              <a:t>允许冲突</a:t>
            </a:r>
            <a:r>
              <a:rPr lang="zh-CN" altLang="zh-CN" dirty="0"/>
              <a:t>：为了增加知识的覆盖度，它允许带有冲突的知识共存于系统中。</a:t>
            </a:r>
            <a:endParaRPr lang="zh-CN" altLang="zh-CN" dirty="0"/>
          </a:p>
          <a:p>
            <a:pPr lvl="1"/>
            <a:r>
              <a:rPr lang="zh-CN" altLang="zh-CN" b="1" dirty="0"/>
              <a:t>二级数据存储</a:t>
            </a:r>
            <a:r>
              <a:rPr lang="zh-CN" altLang="zh-CN" dirty="0"/>
              <a:t>：它不仅存有知识本身，还存储了知识援引之处，以供用户查阅和比对。</a:t>
            </a:r>
            <a:endParaRPr lang="zh-CN" altLang="zh-CN" dirty="0"/>
          </a:p>
          <a:p>
            <a:pPr lvl="1"/>
            <a:r>
              <a:rPr lang="zh-CN" altLang="zh-CN" b="1" dirty="0"/>
              <a:t>多语言</a:t>
            </a:r>
            <a:r>
              <a:rPr lang="zh-CN" altLang="zh-CN" dirty="0"/>
              <a:t>：一些重要的知识被翻译成多种语言。</a:t>
            </a:r>
            <a:endParaRPr lang="zh-CN" altLang="zh-CN" dirty="0"/>
          </a:p>
          <a:p>
            <a:pPr lvl="1"/>
            <a:r>
              <a:rPr lang="zh-CN" altLang="zh-CN" b="1" dirty="0"/>
              <a:t>容易访问</a:t>
            </a:r>
            <a:r>
              <a:rPr lang="zh-CN" altLang="zh-CN" dirty="0"/>
              <a:t>：系统可以网络访问，也可以用</a:t>
            </a:r>
            <a:r>
              <a:rPr lang="en-US" altLang="zh-CN" dirty="0"/>
              <a:t>JSON</a:t>
            </a:r>
            <a:r>
              <a:rPr lang="zh-CN" altLang="zh-CN" dirty="0"/>
              <a:t>或者</a:t>
            </a:r>
            <a:r>
              <a:rPr lang="en-US" altLang="zh-CN" dirty="0"/>
              <a:t>RDF</a:t>
            </a:r>
            <a:r>
              <a:rPr lang="zh-CN" altLang="zh-CN" dirty="0"/>
              <a:t>的形式导出。</a:t>
            </a:r>
            <a:endParaRPr lang="zh-CN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具体应用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FreeBase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众包</a:t>
            </a:r>
            <a:r>
              <a:rPr kumimoji="1" lang="en-US" altLang="zh-CN" dirty="0"/>
              <a:t>+</a:t>
            </a:r>
            <a:r>
              <a:rPr kumimoji="1" lang="zh-CN" altLang="en-US" dirty="0"/>
              <a:t>外部数据结合的知识库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-US" altLang="zh-CN" dirty="0" err="1"/>
              <a:t>CrowdSPARQL</a:t>
            </a:r>
            <a:r>
              <a:rPr lang="en-US" altLang="zh-CN" dirty="0"/>
              <a:t> </a:t>
            </a:r>
            <a:endParaRPr lang="en-US" altLang="zh-CN" dirty="0"/>
          </a:p>
          <a:p>
            <a:pPr lvl="1"/>
            <a:r>
              <a:rPr lang="zh-CN" altLang="zh-CN" dirty="0"/>
              <a:t>基于众包和查询结合的本体分类项目</a:t>
            </a:r>
            <a:endParaRPr lang="en-US" altLang="zh-CN" dirty="0"/>
          </a:p>
          <a:p>
            <a:pPr lvl="1"/>
            <a:r>
              <a:rPr lang="zh-CN" altLang="en-US" dirty="0"/>
              <a:t>当</a:t>
            </a:r>
            <a:r>
              <a:rPr lang="en-US" altLang="zh-CN" dirty="0" err="1"/>
              <a:t>SparQL</a:t>
            </a:r>
            <a:r>
              <a:rPr lang="zh-CN" altLang="en-US" dirty="0"/>
              <a:t>查询无法响应时，会重定向至</a:t>
            </a:r>
            <a:r>
              <a:rPr lang="en-US" altLang="zh-CN" dirty="0" err="1"/>
              <a:t>Mturk</a:t>
            </a:r>
            <a:r>
              <a:rPr lang="zh-CN" altLang="en-US" dirty="0"/>
              <a:t>平台获取知识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en-US" altLang="zh-CN" dirty="0" err="1"/>
              <a:t>InPhO</a:t>
            </a:r>
            <a:r>
              <a:rPr lang="zh-CN" altLang="zh-CN" dirty="0"/>
              <a:t> </a:t>
            </a:r>
            <a:endParaRPr lang="en-US" altLang="zh-CN" dirty="0"/>
          </a:p>
          <a:p>
            <a:pPr lvl="1"/>
            <a:r>
              <a:rPr lang="zh-CN" altLang="zh-CN" dirty="0"/>
              <a:t>首先依靠一个由领域专家组成的社区完成基本的概念框架搭建</a:t>
            </a:r>
            <a:endParaRPr lang="en-US" altLang="zh-CN" dirty="0"/>
          </a:p>
          <a:p>
            <a:pPr lvl="1"/>
            <a:r>
              <a:rPr lang="zh-CN" altLang="zh-CN" dirty="0"/>
              <a:t>并由众包来判定这些概念之间的关系是否准确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知识图谱构建三个阶段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本体构建阶段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知识挖掘与填充阶段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知识图谱精化阶段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知识挖掘与填充阶段 </a:t>
            </a:r>
            <a:r>
              <a:rPr kumimoji="1" lang="en-US" altLang="zh-CN" dirty="0"/>
              <a:t>[KDD</a:t>
            </a:r>
            <a:r>
              <a:rPr kumimoji="1" lang="zh-CN" altLang="en-US" dirty="0"/>
              <a:t> </a:t>
            </a:r>
            <a:r>
              <a:rPr kumimoji="1" lang="en-US" altLang="zh-CN" dirty="0"/>
              <a:t>18]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机遇与挑战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在知识获取和挖掘任务中，人天然比机器有优势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能迅速准确地从自然语言中抽取出三元组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能准确对齐异构数据源中的实体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能利用常识丰富知识库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然而，完全靠人工十分昂贵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人机结合是主要手段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知识挖掘案例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基于众包的知识获取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从自然语言中抽取相关实体和三元组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示范系统：</a:t>
            </a:r>
            <a:r>
              <a:rPr kumimoji="1" lang="en-US" altLang="zh-CN" dirty="0">
                <a:solidFill>
                  <a:srgbClr val="FF0000"/>
                </a:solidFill>
              </a:rPr>
              <a:t>HIGGINS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基于众包的实体对齐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利用众包实现异构知识来源的实体对齐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示范系统：</a:t>
            </a:r>
            <a:r>
              <a:rPr kumimoji="1" lang="en-US" altLang="zh-CN" dirty="0"/>
              <a:t>HIKE</a:t>
            </a:r>
            <a:endParaRPr kumimoji="1" lang="en-US" altLang="zh-CN" dirty="0"/>
          </a:p>
          <a:p>
            <a:r>
              <a:rPr kumimoji="1" lang="zh-CN" altLang="en-US" dirty="0"/>
              <a:t>基于众包的实体收集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利用众包收集一个开放的实体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示范系统：</a:t>
            </a:r>
            <a:r>
              <a:rPr kumimoji="1" lang="en-US" altLang="zh-CN" dirty="0" err="1"/>
              <a:t>CrowdEC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知识获取与三元组抽取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24544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三元组抽取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不同于</a:t>
            </a:r>
            <a:r>
              <a:rPr kumimoji="1" lang="en-US" altLang="zh-CN" dirty="0"/>
              <a:t>《</a:t>
            </a:r>
            <a:r>
              <a:rPr kumimoji="1" lang="zh-CN" altLang="en-US" dirty="0"/>
              <a:t>如懿传</a:t>
            </a:r>
            <a:r>
              <a:rPr kumimoji="1" lang="en-US" altLang="zh-CN" dirty="0"/>
              <a:t>》</a:t>
            </a:r>
            <a:r>
              <a:rPr kumimoji="1" lang="zh-CN" altLang="en-US" dirty="0">
                <a:solidFill>
                  <a:srgbClr val="FF0000"/>
                </a:solidFill>
              </a:rPr>
              <a:t>，</a:t>
            </a:r>
            <a:r>
              <a:rPr kumimoji="1" lang="en-US" altLang="zh-CN" dirty="0">
                <a:solidFill>
                  <a:srgbClr val="FF0000"/>
                </a:solidFill>
              </a:rPr>
              <a:t>《</a:t>
            </a:r>
            <a:r>
              <a:rPr kumimoji="1" lang="zh-CN" altLang="en-US" dirty="0">
                <a:solidFill>
                  <a:srgbClr val="FF0000"/>
                </a:solidFill>
              </a:rPr>
              <a:t>延禧攻略</a:t>
            </a:r>
            <a:r>
              <a:rPr kumimoji="1" lang="en-US" altLang="zh-CN" dirty="0">
                <a:solidFill>
                  <a:srgbClr val="FF0000"/>
                </a:solidFill>
              </a:rPr>
              <a:t>》</a:t>
            </a:r>
            <a:r>
              <a:rPr kumimoji="1" lang="zh-CN" altLang="en-US" dirty="0"/>
              <a:t>是一部由</a:t>
            </a:r>
            <a:r>
              <a:rPr kumimoji="1" lang="zh-CN" altLang="en-US" dirty="0">
                <a:solidFill>
                  <a:srgbClr val="FF0000"/>
                </a:solidFill>
              </a:rPr>
              <a:t>东阳欢娱影视公司</a:t>
            </a:r>
            <a:r>
              <a:rPr kumimoji="1" lang="zh-CN" altLang="en-US" dirty="0"/>
              <a:t>于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</a:t>
            </a:r>
            <a:r>
              <a:rPr kumimoji="1" lang="zh-CN" altLang="en-US" dirty="0">
                <a:solidFill>
                  <a:srgbClr val="00B0F0"/>
                </a:solidFill>
              </a:rPr>
              <a:t>出品</a:t>
            </a:r>
            <a:r>
              <a:rPr kumimoji="1" lang="zh-CN" altLang="en-US" dirty="0"/>
              <a:t>的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  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古装宫廷剧。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      东阳欢娱影视公司              </a:t>
            </a:r>
            <a:r>
              <a:rPr kumimoji="1" lang="zh-CN" altLang="en-US" dirty="0">
                <a:solidFill>
                  <a:srgbClr val="00B0F0"/>
                </a:solidFill>
              </a:rPr>
              <a:t>出品          </a:t>
            </a:r>
            <a:r>
              <a:rPr kumimoji="1" lang="en-US" altLang="zh-CN" dirty="0">
                <a:solidFill>
                  <a:srgbClr val="FF0000"/>
                </a:solidFill>
              </a:rPr>
              <a:t>《</a:t>
            </a:r>
            <a:r>
              <a:rPr kumimoji="1" lang="zh-CN" altLang="en-US" dirty="0">
                <a:solidFill>
                  <a:srgbClr val="FF0000"/>
                </a:solidFill>
              </a:rPr>
              <a:t>延禧攻略</a:t>
            </a:r>
            <a:r>
              <a:rPr kumimoji="1" lang="en-US" altLang="zh-CN" dirty="0">
                <a:solidFill>
                  <a:srgbClr val="FF0000"/>
                </a:solidFill>
              </a:rPr>
              <a:t>》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	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5727356" y="3052119"/>
            <a:ext cx="432487" cy="5436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8198" y="4488675"/>
            <a:ext cx="10112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90204" pitchFamily="34" charset="0"/>
              <a:buChar char="•"/>
            </a:pPr>
            <a:r>
              <a:rPr kumimoji="1" lang="zh-CN" altLang="en-US" sz="2400" dirty="0"/>
              <a:t>现有做法：</a:t>
            </a:r>
            <a:r>
              <a:rPr kumimoji="1" lang="en-US" altLang="zh-CN" sz="2400" dirty="0"/>
              <a:t>Open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NLP</a:t>
            </a:r>
            <a:endParaRPr kumimoji="1" lang="en-US" altLang="zh-CN" sz="24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kumimoji="1" lang="zh-CN" altLang="en-US" sz="2400" dirty="0"/>
              <a:t>缺点：存在较多噪声 、容易遗漏</a:t>
            </a:r>
            <a:endParaRPr kumimoji="1" lang="en-US" altLang="zh-CN" sz="2400" dirty="0"/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</a:rPr>
              <a:t> 东阳欢娱影视公司              </a:t>
            </a:r>
            <a:r>
              <a:rPr kumimoji="1" lang="zh-CN" altLang="en-US" sz="2400" dirty="0">
                <a:solidFill>
                  <a:srgbClr val="00B0F0"/>
                </a:solidFill>
              </a:rPr>
              <a:t>出品          </a:t>
            </a:r>
            <a:r>
              <a:rPr kumimoji="1" lang="en-US" altLang="zh-CN" sz="2400" dirty="0">
                <a:solidFill>
                  <a:srgbClr val="FF0000"/>
                </a:solidFill>
              </a:rPr>
              <a:t>《</a:t>
            </a:r>
            <a:r>
              <a:rPr kumimoji="1" lang="zh-CN" altLang="en-US" sz="2400" dirty="0">
                <a:solidFill>
                  <a:srgbClr val="FF0000"/>
                </a:solidFill>
              </a:rPr>
              <a:t>如懿传</a:t>
            </a:r>
            <a:r>
              <a:rPr kumimoji="1" lang="en-US" altLang="zh-CN" sz="2400" dirty="0">
                <a:solidFill>
                  <a:srgbClr val="FF0000"/>
                </a:solidFill>
              </a:rPr>
              <a:t>》</a:t>
            </a:r>
            <a:r>
              <a:rPr kumimoji="1" lang="zh-CN" altLang="en-US" sz="2400" dirty="0">
                <a:solidFill>
                  <a:srgbClr val="FF0000"/>
                </a:solidFill>
              </a:rPr>
              <a:t> ？？？？？</a:t>
            </a:r>
            <a:endParaRPr kumimoji="1" lang="en-US" altLang="zh-CN" sz="24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知识获取与三元组抽取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8786"/>
          </a:xfrm>
        </p:spPr>
        <p:txBody>
          <a:bodyPr/>
          <a:lstStyle/>
          <a:p>
            <a:r>
              <a:rPr kumimoji="1" lang="zh-CN" altLang="en-US" dirty="0"/>
              <a:t>利用众包可以大大降低复杂语句中出错的概率</a:t>
            </a:r>
            <a:endParaRPr kumimoji="1" lang="en-US" altLang="zh-CN" dirty="0"/>
          </a:p>
          <a:p>
            <a:r>
              <a:rPr kumimoji="1" lang="zh-CN" altLang="en-US" dirty="0"/>
              <a:t>但众包的开销太大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297458" y="3361038"/>
            <a:ext cx="4136187" cy="28111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41938" y="3675185"/>
            <a:ext cx="37631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OpenIE</a:t>
            </a:r>
            <a:endParaRPr kumimoji="1" lang="en-US" altLang="zh-CN" sz="2800" dirty="0"/>
          </a:p>
          <a:p>
            <a:endParaRPr kumimoji="1" lang="en-US" altLang="zh-CN" sz="3200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kumimoji="1" lang="zh-CN" altLang="en-US" sz="2400" dirty="0"/>
              <a:t>利用</a:t>
            </a:r>
            <a:r>
              <a:rPr kumimoji="1" lang="en-US" altLang="zh-CN" sz="2400" dirty="0" err="1"/>
              <a:t>OpenIE</a:t>
            </a:r>
            <a:r>
              <a:rPr kumimoji="1" lang="zh-CN" altLang="en-US" sz="2400" dirty="0"/>
              <a:t> 抽取三元组</a:t>
            </a:r>
            <a:endParaRPr kumimoji="1" lang="en-US" altLang="zh-CN" sz="2400" dirty="0"/>
          </a:p>
          <a:p>
            <a:pPr marL="342900" indent="-342900">
              <a:buFont typeface="Arial" panose="020B060402020209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kumimoji="1" lang="zh-CN" altLang="en-US" sz="2400" dirty="0"/>
              <a:t>选择不确定三元组交予众包</a:t>
            </a:r>
            <a:endParaRPr kumimoji="1" lang="zh-CN" altLang="en-US" sz="2400" dirty="0"/>
          </a:p>
        </p:txBody>
      </p:sp>
      <p:sp>
        <p:nvSpPr>
          <p:cNvPr id="9" name="圆角矩形 8"/>
          <p:cNvSpPr/>
          <p:nvPr/>
        </p:nvSpPr>
        <p:spPr>
          <a:xfrm>
            <a:off x="7446212" y="3361038"/>
            <a:ext cx="4136187" cy="28111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632751" y="3635833"/>
            <a:ext cx="3949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/>
              <a:t>众包</a:t>
            </a:r>
            <a:endParaRPr kumimoji="1" lang="en-US" altLang="zh-CN" sz="3200" dirty="0"/>
          </a:p>
          <a:p>
            <a:endParaRPr kumimoji="1" lang="en-US" altLang="zh-CN" sz="3200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kumimoji="1" lang="zh-CN" altLang="en-US" sz="2400" dirty="0"/>
              <a:t>由众包判定正确的三元组，过滤错误三元组</a:t>
            </a:r>
            <a:endParaRPr kumimoji="1" lang="en-US" altLang="zh-CN" sz="2000" dirty="0"/>
          </a:p>
        </p:txBody>
      </p:sp>
      <p:sp>
        <p:nvSpPr>
          <p:cNvPr id="11" name="右箭头 10"/>
          <p:cNvSpPr/>
          <p:nvPr/>
        </p:nvSpPr>
        <p:spPr>
          <a:xfrm>
            <a:off x="5751871" y="3988129"/>
            <a:ext cx="145952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/>
          <p:cNvSpPr/>
          <p:nvPr/>
        </p:nvSpPr>
        <p:spPr>
          <a:xfrm rot="10800000">
            <a:off x="5751871" y="5019726"/>
            <a:ext cx="145952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HIGGINS</a:t>
            </a:r>
            <a:r>
              <a:rPr kumimoji="1" lang="zh-CN" altLang="en-US" dirty="0"/>
              <a:t>系统 </a:t>
            </a:r>
            <a:r>
              <a:rPr kumimoji="1" lang="en-US" altLang="zh-CN" dirty="0"/>
              <a:t>[ICDE</a:t>
            </a:r>
            <a:r>
              <a:rPr kumimoji="1" lang="zh-CN" altLang="en-US" dirty="0"/>
              <a:t> </a:t>
            </a:r>
            <a:r>
              <a:rPr kumimoji="1" lang="en-US" altLang="zh-CN" dirty="0"/>
              <a:t>14]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9239" y="1617435"/>
            <a:ext cx="8752254" cy="473891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HIGGINS</a:t>
            </a:r>
            <a:r>
              <a:rPr kumimoji="1" lang="zh-CN" altLang="en-US" dirty="0"/>
              <a:t>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HIGGINS</a:t>
            </a:r>
            <a:r>
              <a:rPr kumimoji="1" lang="zh-CN" altLang="en-US" dirty="0"/>
              <a:t> 信息抽取引擎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识别实体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利用语法规则识别关系词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过滤可能性低的三元组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HIGGINS</a:t>
            </a:r>
            <a:r>
              <a:rPr kumimoji="1" lang="zh-CN" altLang="en-US" dirty="0"/>
              <a:t>众包引擎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生成众包问题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生成候选答案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传统众包特点</a:t>
            </a:r>
            <a:endParaRPr kumimoji="1"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838200" y="1825625"/>
            <a:ext cx="10515600" cy="2657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任务单一</a:t>
            </a:r>
            <a:endParaRPr lang="en-US" altLang="zh-CN" dirty="0"/>
          </a:p>
          <a:p>
            <a:r>
              <a:rPr lang="zh-CN" altLang="en-US" dirty="0"/>
              <a:t>任务评价方法简单</a:t>
            </a:r>
            <a:endParaRPr lang="en-US" altLang="zh-CN" dirty="0"/>
          </a:p>
          <a:p>
            <a:r>
              <a:rPr lang="zh-CN" altLang="en-US" dirty="0"/>
              <a:t>工人要求单一</a:t>
            </a:r>
            <a:endParaRPr lang="en-US" altLang="zh-CN" dirty="0"/>
          </a:p>
          <a:p>
            <a:r>
              <a:rPr lang="zh-CN" altLang="en-US" dirty="0"/>
              <a:t>工人门槛较低</a:t>
            </a:r>
            <a:endParaRPr lang="en-US" altLang="zh-CN" dirty="0"/>
          </a:p>
          <a:p>
            <a:r>
              <a:rPr lang="zh-CN" altLang="en-US" dirty="0"/>
              <a:t>工人数量相对较多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899317" y="4795024"/>
            <a:ext cx="8118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传统众包的核心问题是优化任务与工人的匹配，提高用户体验度！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知识挖掘案例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基于众包的知识获取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从自然语言中抽取相关实体和三元组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示范系统：</a:t>
            </a:r>
            <a:r>
              <a:rPr kumimoji="1" lang="en-US" altLang="zh-CN" dirty="0"/>
              <a:t>HIGGINS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基于众包的实体对齐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利用众包实现异构知识来源的实体对齐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示范系统：</a:t>
            </a:r>
            <a:r>
              <a:rPr kumimoji="1" lang="en-US" altLang="zh-CN" dirty="0">
                <a:solidFill>
                  <a:srgbClr val="FF0000"/>
                </a:solidFill>
              </a:rPr>
              <a:t>HIKE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基于众包的实体收集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利用众包收集一个开放的实体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示范系统：</a:t>
            </a:r>
            <a:r>
              <a:rPr kumimoji="1" lang="en-US" altLang="zh-CN" dirty="0" err="1"/>
              <a:t>CrowdEC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基于众包实体对齐（匹配）的一般框架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1856"/>
            <a:ext cx="4506310" cy="4885107"/>
          </a:xfrm>
        </p:spPr>
        <p:txBody>
          <a:bodyPr/>
          <a:lstStyle/>
          <a:p>
            <a:r>
              <a:rPr kumimoji="1" lang="zh-CN" altLang="en-US" dirty="0"/>
              <a:t>候选匹配对选择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基于谓词过滤方法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基于相似度阈值的方法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基于分类模型的方法</a:t>
            </a:r>
            <a:endParaRPr kumimoji="1" lang="en-US" altLang="zh-CN" dirty="0"/>
          </a:p>
          <a:p>
            <a:r>
              <a:rPr kumimoji="1" lang="zh-CN" altLang="en-US" dirty="0"/>
              <a:t>众包策略选择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众包任务生成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基于成对批处理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基于簇的批处理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众包判断顺序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穷举法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基于优化的顺序选择方法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7" name="灯片编号占位符 6"/>
          <p:cNvSpPr txBox="1">
            <a:spLocks noGrp="1"/>
          </p:cNvSpPr>
          <p:nvPr>
            <p:ph type="sldNum" sz="quarter" idx="12"/>
          </p:nvPr>
        </p:nvSpPr>
        <p:spPr>
          <a:xfrm>
            <a:off x="8276897" y="6369635"/>
            <a:ext cx="376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600" i="1" dirty="0"/>
              <a:t>《</a:t>
            </a:r>
            <a:r>
              <a:rPr kumimoji="1" lang="zh-CN" altLang="en-US" sz="1600" i="1" dirty="0"/>
              <a:t>实体识别技术</a:t>
            </a:r>
            <a:r>
              <a:rPr kumimoji="1" lang="en-US" altLang="zh-CN" sz="1600" i="1" dirty="0"/>
              <a:t>》</a:t>
            </a:r>
            <a:r>
              <a:rPr kumimoji="1" lang="zh-CN" altLang="en-US" sz="1600" i="1" dirty="0"/>
              <a:t>，申德荣 等，</a:t>
            </a:r>
            <a:r>
              <a:rPr kumimoji="1" lang="en-US" altLang="zh-CN" sz="1600" i="1" dirty="0"/>
              <a:t>Ch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6.3</a:t>
            </a:r>
            <a:endParaRPr kumimoji="1" lang="zh-CN" altLang="en-US" sz="1600" i="1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5900245" y="1291856"/>
            <a:ext cx="4506310" cy="4885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匹配结果确定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基于投票法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黄金标准法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期望最大评估法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结合传递性处理方法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基于众包实体对齐系统：</a:t>
            </a:r>
            <a:r>
              <a:rPr kumimoji="1" lang="en-US" altLang="zh-CN" dirty="0"/>
              <a:t>HIKE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[CIKM17]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1" y="1739411"/>
            <a:ext cx="8709218" cy="374698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47419" y="2022231"/>
            <a:ext cx="24980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四个步骤：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solidFill>
                  <a:srgbClr val="FF0000"/>
                </a:solidFill>
              </a:rPr>
              <a:t>实体分块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solidFill>
                  <a:srgbClr val="FF0000"/>
                </a:solidFill>
              </a:rPr>
              <a:t>偏序对构建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solidFill>
                  <a:srgbClr val="FF0000"/>
                </a:solidFill>
              </a:rPr>
              <a:t>问题生成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sz="2400" dirty="0">
                <a:solidFill>
                  <a:srgbClr val="FF0000"/>
                </a:solidFill>
              </a:rPr>
              <a:t>错误处理</a:t>
            </a:r>
            <a:endParaRPr kumimoji="1"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HIKE</a:t>
            </a:r>
            <a:r>
              <a:rPr kumimoji="1" lang="zh-CN" altLang="en-US" dirty="0"/>
              <a:t>：实体分块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53400" y="1825625"/>
            <a:ext cx="3200400" cy="4351338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实体分块的作用是减少可能的实体对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利用与相似谓词关联的紧密程度进行分块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353" y="1697174"/>
            <a:ext cx="7074877" cy="440628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96FE-E12E-421A-8D10-DC9E3EB5AD3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HIKE: </a:t>
            </a:r>
            <a:r>
              <a:rPr lang="zh-CN" altLang="en-US" dirty="0"/>
              <a:t>偏序图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07" y="1382986"/>
            <a:ext cx="10525651" cy="4786807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知识挖掘案例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基于众包的知识获取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从自然语言中抽取相关实体和三元组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示范系统：</a:t>
            </a:r>
            <a:r>
              <a:rPr kumimoji="1" lang="en-US" altLang="zh-CN" dirty="0"/>
              <a:t>HIGGINS</a:t>
            </a:r>
            <a:endParaRPr kumimoji="1" lang="en-US" altLang="zh-CN" dirty="0"/>
          </a:p>
          <a:p>
            <a:r>
              <a:rPr kumimoji="1" lang="zh-CN" altLang="en-US" dirty="0"/>
              <a:t>基于众包的实体对齐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利用众包实现异构知识来源的实体对齐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示范系统：</a:t>
            </a:r>
            <a:r>
              <a:rPr kumimoji="1" lang="en-US" altLang="zh-CN" dirty="0"/>
              <a:t>HIKE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基于众包的实体收集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利用众包收集一个开放的实体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示范系统：</a:t>
            </a:r>
            <a:r>
              <a:rPr kumimoji="1" lang="en-US" altLang="zh-CN" dirty="0" err="1">
                <a:solidFill>
                  <a:srgbClr val="FF0000"/>
                </a:solidFill>
              </a:rPr>
              <a:t>CrowdEC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开放类实体收集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6"/>
            <a:ext cx="8446477" cy="60105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zh-CN" altLang="en-US" dirty="0"/>
              <a:t>请列举说有在中国打过球的前</a:t>
            </a:r>
            <a:r>
              <a:rPr kumimoji="1" lang="en-US" altLang="zh-CN" dirty="0"/>
              <a:t>NBA</a:t>
            </a:r>
            <a:r>
              <a:rPr kumimoji="1" lang="zh-CN" altLang="en-US" dirty="0"/>
              <a:t>球员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8200" y="2552072"/>
            <a:ext cx="2133600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800" dirty="0">
                <a:solidFill>
                  <a:srgbClr val="00B0F0"/>
                </a:solidFill>
              </a:rPr>
              <a:t>麦迪</a:t>
            </a:r>
            <a:endParaRPr kumimoji="1" lang="en-US" altLang="zh-CN" sz="2800" dirty="0">
              <a:solidFill>
                <a:srgbClr val="00B0F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CN" sz="2800" dirty="0"/>
              <a:t>JR</a:t>
            </a:r>
            <a:r>
              <a:rPr kumimoji="1" lang="zh-CN" altLang="en-US" sz="2800" dirty="0"/>
              <a:t> 史密斯</a:t>
            </a:r>
            <a:endParaRPr kumimoji="1" lang="en-US" altLang="zh-CN" sz="2800" dirty="0"/>
          </a:p>
          <a:p>
            <a:pPr marL="342900" indent="-342900">
              <a:buAutoNum type="arabicPeriod"/>
            </a:pPr>
            <a:r>
              <a:rPr kumimoji="1" lang="zh-CN" altLang="en-US" sz="2800" dirty="0">
                <a:solidFill>
                  <a:srgbClr val="00B0F0"/>
                </a:solidFill>
              </a:rPr>
              <a:t>马布里</a:t>
            </a:r>
            <a:endParaRPr kumimoji="1"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3445" y="2552073"/>
            <a:ext cx="1641231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800" dirty="0">
                <a:solidFill>
                  <a:srgbClr val="00B0F0"/>
                </a:solidFill>
              </a:rPr>
              <a:t>麦迪</a:t>
            </a:r>
            <a:endParaRPr kumimoji="1" lang="en-US" altLang="zh-CN" sz="2800" dirty="0">
              <a:solidFill>
                <a:srgbClr val="00B0F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solidFill>
                  <a:srgbClr val="00B0F0"/>
                </a:solidFill>
              </a:rPr>
              <a:t>马布里</a:t>
            </a:r>
            <a:endParaRPr kumimoji="1" lang="en-US" altLang="zh-CN" sz="2800" dirty="0">
              <a:solidFill>
                <a:srgbClr val="00B0F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/>
              <a:t>斯科拉</a:t>
            </a:r>
            <a:endParaRPr kumimoji="1"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6383215" y="2552072"/>
            <a:ext cx="2227385" cy="9541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800" dirty="0"/>
              <a:t>弗兰西斯</a:t>
            </a:r>
            <a:endParaRPr kumimoji="1" lang="en-US" altLang="zh-CN" sz="2800" dirty="0"/>
          </a:p>
          <a:p>
            <a:pPr marL="342900" indent="-342900">
              <a:buAutoNum type="arabicPeriod"/>
            </a:pPr>
            <a:r>
              <a:rPr kumimoji="1" lang="zh-CN" altLang="en-US" sz="2800" dirty="0">
                <a:solidFill>
                  <a:srgbClr val="FF0000"/>
                </a:solidFill>
              </a:rPr>
              <a:t>科比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74676" y="4515057"/>
            <a:ext cx="21570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/>
              <a:t>面临问题：</a:t>
            </a:r>
            <a:endParaRPr kumimoji="1" lang="en-US" altLang="zh-CN" sz="2800" dirty="0"/>
          </a:p>
          <a:p>
            <a:pPr marL="342900" indent="-342900" algn="l">
              <a:buAutoNum type="arabicPeriod"/>
            </a:pPr>
            <a:r>
              <a:rPr kumimoji="1" lang="zh-CN" altLang="en-US" sz="2800" dirty="0">
                <a:solidFill>
                  <a:srgbClr val="00B0F0"/>
                </a:solidFill>
              </a:rPr>
              <a:t>重复</a:t>
            </a:r>
            <a:endParaRPr kumimoji="1" lang="en-US" altLang="zh-CN" sz="2800" dirty="0">
              <a:solidFill>
                <a:srgbClr val="00B0F0"/>
              </a:solidFill>
            </a:endParaRPr>
          </a:p>
          <a:p>
            <a:pPr marL="342900" indent="-342900" algn="l">
              <a:buAutoNum type="arabicPeriod"/>
            </a:pPr>
            <a:r>
              <a:rPr kumimoji="1" lang="zh-CN" altLang="en-US" sz="2800" dirty="0">
                <a:solidFill>
                  <a:srgbClr val="7030A0"/>
                </a:solidFill>
              </a:rPr>
              <a:t>遗漏</a:t>
            </a:r>
            <a:endParaRPr kumimoji="1" lang="en-US" altLang="zh-CN" sz="2800" dirty="0">
              <a:solidFill>
                <a:srgbClr val="7030A0"/>
              </a:solidFill>
            </a:endParaRPr>
          </a:p>
          <a:p>
            <a:pPr marL="342900" indent="-342900" algn="l">
              <a:buAutoNum type="arabicPeriod"/>
            </a:pPr>
            <a:r>
              <a:rPr kumimoji="1" lang="zh-CN" altLang="en-US" sz="2800" dirty="0">
                <a:solidFill>
                  <a:srgbClr val="FF0000"/>
                </a:solidFill>
              </a:rPr>
              <a:t>错误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37590" y="544745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7030A0"/>
                </a:solidFill>
              </a:rPr>
              <a:t>易建联？？？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CrowdEC</a:t>
            </a:r>
            <a:r>
              <a:rPr kumimoji="1" lang="zh-CN" altLang="en-US" dirty="0"/>
              <a:t>系统 </a:t>
            </a:r>
            <a:r>
              <a:rPr kumimoji="1" lang="en-US" altLang="zh-CN" dirty="0"/>
              <a:t>[ICDE</a:t>
            </a:r>
            <a:r>
              <a:rPr kumimoji="1" lang="zh-CN" altLang="en-US" dirty="0"/>
              <a:t> </a:t>
            </a:r>
            <a:r>
              <a:rPr kumimoji="1" lang="en-US" altLang="zh-CN" dirty="0"/>
              <a:t>18]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55255"/>
            <a:ext cx="5193323" cy="448007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52492" y="3323492"/>
            <a:ext cx="413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rgbClr val="FF0000"/>
                </a:solidFill>
              </a:rPr>
              <a:t>特点：利用定价原则引导工人提供不重复的答案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知识图谱构建三个阶段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本体构建阶段</a:t>
            </a:r>
            <a:endParaRPr kumimoji="1" lang="en-US" altLang="zh-CN" dirty="0"/>
          </a:p>
          <a:p>
            <a:r>
              <a:rPr kumimoji="1" lang="zh-CN" altLang="en-US" dirty="0"/>
              <a:t>知识挖掘与填充阶段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FF0000"/>
                </a:solidFill>
              </a:rPr>
              <a:t>知识图谱精化阶段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知识精化阶段 </a:t>
            </a:r>
            <a:r>
              <a:rPr kumimoji="1" lang="en-US" altLang="zh-CN" dirty="0"/>
              <a:t>[SWJ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2016]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为什么需要引入众包帮助知识图谱精化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自动化手段很难实现准确度和覆盖度的双高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网络中的文档存在长尾效应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自动化处理技术存在缺陷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众包精化的手段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补缺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纠错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知识型众包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1614"/>
          </a:xfrm>
        </p:spPr>
        <p:txBody>
          <a:bodyPr/>
          <a:lstStyle/>
          <a:p>
            <a:r>
              <a:rPr kumimoji="1" lang="zh-CN" altLang="en-US" dirty="0"/>
              <a:t>任务特点：与知识相关</a:t>
            </a:r>
            <a:endParaRPr kumimoji="1" lang="en-US" altLang="zh-CN" dirty="0"/>
          </a:p>
          <a:p>
            <a:r>
              <a:rPr kumimoji="1" lang="zh-CN" altLang="en-US" dirty="0"/>
              <a:t>是众包的一个分支</a:t>
            </a:r>
            <a:endParaRPr kumimoji="1" lang="en-US" altLang="zh-CN" dirty="0"/>
          </a:p>
          <a:p>
            <a:r>
              <a:rPr kumimoji="1" lang="zh-CN" altLang="en-US" dirty="0"/>
              <a:t>是沟通机器与人脑之间的桥梁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497873" y="3323063"/>
            <a:ext cx="8321869" cy="3398412"/>
            <a:chOff x="-6350" y="1628775"/>
            <a:chExt cx="9186863" cy="3960813"/>
          </a:xfrm>
        </p:grpSpPr>
        <p:sp>
          <p:nvSpPr>
            <p:cNvPr id="8" name="云形 7"/>
            <p:cNvSpPr/>
            <p:nvPr/>
          </p:nvSpPr>
          <p:spPr bwMode="auto">
            <a:xfrm>
              <a:off x="1258888" y="1700213"/>
              <a:ext cx="1728787" cy="1008062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pic>
          <p:nvPicPr>
            <p:cNvPr id="9" name="图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150" y="4292600"/>
              <a:ext cx="1176338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338" y="3068638"/>
              <a:ext cx="1366837" cy="1027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525" y="3141663"/>
              <a:ext cx="792163" cy="99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713" y="1628775"/>
              <a:ext cx="728662" cy="89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文本框 6"/>
            <p:cNvSpPr txBox="1">
              <a:spLocks noChangeArrowheads="1"/>
            </p:cNvSpPr>
            <p:nvPr/>
          </p:nvSpPr>
          <p:spPr bwMode="auto">
            <a:xfrm>
              <a:off x="2987675" y="1989138"/>
              <a:ext cx="129698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</a:rPr>
                <a:t>Creativity</a:t>
              </a: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4" name="文本框 8"/>
            <p:cNvSpPr txBox="1">
              <a:spLocks noChangeArrowheads="1"/>
            </p:cNvSpPr>
            <p:nvPr/>
          </p:nvSpPr>
          <p:spPr bwMode="auto">
            <a:xfrm>
              <a:off x="3348038" y="4941888"/>
              <a:ext cx="1779008" cy="430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800" dirty="0">
                  <a:solidFill>
                    <a:srgbClr val="FF0000"/>
                  </a:solidFill>
                </a:rPr>
                <a:t>Openness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  <p:pic>
          <p:nvPicPr>
            <p:cNvPr id="15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50" y="2852738"/>
              <a:ext cx="1963738" cy="148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文本框 10"/>
            <p:cNvSpPr txBox="1">
              <a:spLocks noChangeArrowheads="1"/>
            </p:cNvSpPr>
            <p:nvPr/>
          </p:nvSpPr>
          <p:spPr bwMode="auto">
            <a:xfrm>
              <a:off x="250825" y="4292600"/>
              <a:ext cx="16573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800">
                  <a:solidFill>
                    <a:srgbClr val="FF0000"/>
                  </a:solidFill>
                </a:rPr>
                <a:t>Complexity</a:t>
              </a:r>
              <a:endParaRPr lang="zh-CN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7" name="上箭头 11"/>
            <p:cNvSpPr>
              <a:spLocks noChangeArrowheads="1"/>
            </p:cNvSpPr>
            <p:nvPr/>
          </p:nvSpPr>
          <p:spPr bwMode="auto">
            <a:xfrm rot="19138861">
              <a:off x="2627313" y="2565400"/>
              <a:ext cx="576262" cy="43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8" name="上箭头 12"/>
            <p:cNvSpPr>
              <a:spLocks noChangeArrowheads="1"/>
            </p:cNvSpPr>
            <p:nvPr/>
          </p:nvSpPr>
          <p:spPr bwMode="auto">
            <a:xfrm rot="16200000">
              <a:off x="2017713" y="3238500"/>
              <a:ext cx="576262" cy="642938"/>
            </a:xfrm>
            <a:prstGeom prst="upArrow">
              <a:avLst>
                <a:gd name="adj1" fmla="val 50000"/>
                <a:gd name="adj2" fmla="val 49974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9" name="上箭头 13"/>
            <p:cNvSpPr>
              <a:spLocks noChangeArrowheads="1"/>
            </p:cNvSpPr>
            <p:nvPr/>
          </p:nvSpPr>
          <p:spPr bwMode="auto">
            <a:xfrm rot="12830120">
              <a:off x="2843213" y="4068763"/>
              <a:ext cx="576262" cy="43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0" name="文本框 14"/>
            <p:cNvSpPr txBox="1">
              <a:spLocks noChangeArrowheads="1"/>
            </p:cNvSpPr>
            <p:nvPr/>
          </p:nvSpPr>
          <p:spPr bwMode="auto">
            <a:xfrm>
              <a:off x="7308850" y="2060575"/>
              <a:ext cx="18351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800">
                  <a:solidFill>
                    <a:srgbClr val="0000FF"/>
                  </a:solidFill>
                </a:rPr>
                <a:t>Normalization</a:t>
              </a:r>
              <a:endParaRPr lang="zh-CN" altLang="en-US" sz="1800">
                <a:solidFill>
                  <a:srgbClr val="0000FF"/>
                </a:solidFill>
              </a:endParaRPr>
            </a:p>
          </p:txBody>
        </p:sp>
        <p:sp>
          <p:nvSpPr>
            <p:cNvPr id="21" name="上箭头 15"/>
            <p:cNvSpPr>
              <a:spLocks noChangeArrowheads="1"/>
            </p:cNvSpPr>
            <p:nvPr/>
          </p:nvSpPr>
          <p:spPr bwMode="auto">
            <a:xfrm rot="3037260">
              <a:off x="6299201" y="2844800"/>
              <a:ext cx="576262" cy="43338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pic>
          <p:nvPicPr>
            <p:cNvPr id="22" name="图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163" y="2060575"/>
              <a:ext cx="1436687" cy="703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图片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650" y="2997200"/>
              <a:ext cx="99060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文本框 18"/>
            <p:cNvSpPr txBox="1">
              <a:spLocks noChangeArrowheads="1"/>
            </p:cNvSpPr>
            <p:nvPr/>
          </p:nvSpPr>
          <p:spPr bwMode="auto">
            <a:xfrm>
              <a:off x="7380288" y="4005263"/>
              <a:ext cx="18002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800">
                  <a:solidFill>
                    <a:srgbClr val="0000FF"/>
                  </a:solidFill>
                </a:rPr>
                <a:t>Repeatability</a:t>
              </a:r>
              <a:endParaRPr lang="zh-CN" altLang="en-US" sz="1800">
                <a:solidFill>
                  <a:srgbClr val="0000FF"/>
                </a:solidFill>
              </a:endParaRPr>
            </a:p>
          </p:txBody>
        </p:sp>
        <p:sp>
          <p:nvSpPr>
            <p:cNvPr id="25" name="上箭头 19"/>
            <p:cNvSpPr>
              <a:spLocks noChangeArrowheads="1"/>
            </p:cNvSpPr>
            <p:nvPr/>
          </p:nvSpPr>
          <p:spPr bwMode="auto">
            <a:xfrm rot="5215619">
              <a:off x="6891337" y="3367088"/>
              <a:ext cx="576263" cy="433388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6" name="云形 25"/>
            <p:cNvSpPr/>
            <p:nvPr/>
          </p:nvSpPr>
          <p:spPr bwMode="auto">
            <a:xfrm>
              <a:off x="34925" y="2997200"/>
              <a:ext cx="1873250" cy="1295400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sp>
          <p:nvSpPr>
            <p:cNvPr id="27" name="云形 26"/>
            <p:cNvSpPr/>
            <p:nvPr/>
          </p:nvSpPr>
          <p:spPr bwMode="auto">
            <a:xfrm>
              <a:off x="1403350" y="4581525"/>
              <a:ext cx="1873250" cy="1008063"/>
            </a:xfrm>
            <a:prstGeom prst="cloud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  <p:pic>
          <p:nvPicPr>
            <p:cNvPr id="28" name="图片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50" y="4581525"/>
              <a:ext cx="1439863" cy="893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上箭头 25"/>
            <p:cNvSpPr>
              <a:spLocks noChangeArrowheads="1"/>
            </p:cNvSpPr>
            <p:nvPr/>
          </p:nvSpPr>
          <p:spPr bwMode="auto">
            <a:xfrm rot="8768318">
              <a:off x="6299200" y="4200525"/>
              <a:ext cx="576263" cy="431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</a:ln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kumimoji="0"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0" name="文本框 26"/>
            <p:cNvSpPr txBox="1">
              <a:spLocks noChangeArrowheads="1"/>
            </p:cNvSpPr>
            <p:nvPr/>
          </p:nvSpPr>
          <p:spPr bwMode="auto">
            <a:xfrm>
              <a:off x="5198486" y="5013325"/>
              <a:ext cx="1605541" cy="430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</a:rPr>
                <a:t>Scalability</a:t>
              </a:r>
              <a:endParaRPr lang="zh-CN" alt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31" name="左右箭头 30"/>
            <p:cNvSpPr/>
            <p:nvPr/>
          </p:nvSpPr>
          <p:spPr bwMode="auto">
            <a:xfrm>
              <a:off x="4211638" y="3429000"/>
              <a:ext cx="1512887" cy="287338"/>
            </a:xfrm>
            <a:prstGeom prst="left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kumimoji="0" lang="zh-CN" altLang="en-US" sz="1800">
                <a:latin typeface="Arial" panose="020B0604020202090204" pitchFamily="34" charset="0"/>
                <a:ea typeface="宋体" charset="0"/>
                <a:cs typeface="宋体" charset="0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众包补缺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所有百科网站</a:t>
            </a:r>
            <a:endParaRPr kumimoji="1" lang="en-US" altLang="zh-CN" dirty="0"/>
          </a:p>
          <a:p>
            <a:r>
              <a:rPr kumimoji="1" lang="zh-CN" altLang="en-US" dirty="0"/>
              <a:t>常识性知识输入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Cyc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OpenMind</a:t>
            </a:r>
            <a:endParaRPr kumimoji="1" lang="en-US" altLang="zh-CN" dirty="0"/>
          </a:p>
          <a:p>
            <a:r>
              <a:rPr kumimoji="1" lang="zh-CN" altLang="en-US" dirty="0"/>
              <a:t>基于链路预测技术的众包验证</a:t>
            </a:r>
            <a:endParaRPr kumimoji="1" lang="en-US" altLang="zh-CN" dirty="0"/>
          </a:p>
          <a:p>
            <a:r>
              <a:rPr kumimoji="1" lang="zh-CN" altLang="en-US" dirty="0"/>
              <a:t>领域知识图谱的补缺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众包纠错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91856"/>
            <a:ext cx="6499302" cy="4885107"/>
          </a:xfrm>
        </p:spPr>
        <p:txBody>
          <a:bodyPr/>
          <a:lstStyle/>
          <a:p>
            <a:r>
              <a:rPr kumimoji="1" lang="zh-CN" altLang="en-US" dirty="0"/>
              <a:t>两种常用方法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公开所有数据，由</a:t>
            </a:r>
            <a:r>
              <a:rPr kumimoji="1" lang="zh-CN" altLang="en-US" dirty="0">
                <a:solidFill>
                  <a:srgbClr val="FF0000"/>
                </a:solidFill>
              </a:rPr>
              <a:t>众包自由挖掘错误</a:t>
            </a:r>
            <a:r>
              <a:rPr kumimoji="1" lang="zh-CN" altLang="en-US" dirty="0"/>
              <a:t>，如谷歌。但以上方法需要网站拥有超多人流量。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先由</a:t>
            </a:r>
            <a:r>
              <a:rPr kumimoji="1" lang="zh-CN" altLang="en-US" dirty="0">
                <a:solidFill>
                  <a:srgbClr val="FF0000"/>
                </a:solidFill>
              </a:rPr>
              <a:t>机器定位疑似错误，再交予众包确认</a:t>
            </a:r>
            <a:r>
              <a:rPr kumimoji="1" lang="zh-CN" altLang="en-US" dirty="0"/>
              <a:t>。适合流量不大的网站和机构。</a:t>
            </a:r>
            <a:endParaRPr kumimoji="1" lang="en-US" altLang="zh-CN" dirty="0"/>
          </a:p>
          <a:p>
            <a:r>
              <a:rPr kumimoji="1" lang="zh-CN" altLang="en-US" dirty="0"/>
              <a:t>公开数据法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多级审核</a:t>
            </a:r>
            <a:endParaRPr kumimoji="1" lang="en-US" altLang="zh-CN" dirty="0"/>
          </a:p>
          <a:p>
            <a:r>
              <a:rPr kumimoji="1" lang="zh-CN" altLang="en-US" dirty="0"/>
              <a:t>人机结合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多知识库冲突检测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对偶判断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isA</a:t>
            </a:r>
            <a:r>
              <a:rPr kumimoji="1" lang="zh-CN" altLang="en-US" dirty="0"/>
              <a:t>闭环检测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7758" y="1573522"/>
            <a:ext cx="3629475" cy="450819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知识图谱构建中众包利用原则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知识图谱的基本架构不应该交予众包</a:t>
            </a:r>
            <a:endParaRPr kumimoji="1" lang="en-US" altLang="zh-CN" dirty="0"/>
          </a:p>
          <a:p>
            <a:r>
              <a:rPr kumimoji="1" lang="zh-CN" altLang="en-US" dirty="0"/>
              <a:t>众包更擅长做知识图谱的评价</a:t>
            </a:r>
            <a:endParaRPr kumimoji="1" lang="en-US" altLang="zh-CN" dirty="0"/>
          </a:p>
          <a:p>
            <a:r>
              <a:rPr kumimoji="1" lang="zh-CN" altLang="en-US" dirty="0"/>
              <a:t>众包培训对知识图谱项目十分重要</a:t>
            </a:r>
            <a:endParaRPr kumimoji="1" lang="en-US" altLang="zh-CN" dirty="0"/>
          </a:p>
          <a:p>
            <a:r>
              <a:rPr kumimoji="1" lang="zh-CN" altLang="en-US" dirty="0"/>
              <a:t>人机结合是大多数知识图谱项目必须考虑的问题</a:t>
            </a:r>
            <a:endParaRPr kumimoji="1" lang="en-US" altLang="zh-CN" dirty="0"/>
          </a:p>
          <a:p>
            <a:r>
              <a:rPr kumimoji="1" lang="zh-CN" altLang="en-US" dirty="0"/>
              <a:t>质量控制尤其关键</a:t>
            </a:r>
            <a:endParaRPr kumimoji="1" lang="en-US" altLang="zh-CN" dirty="0"/>
          </a:p>
          <a:p>
            <a:r>
              <a:rPr kumimoji="1" lang="zh-CN" altLang="en-US" dirty="0"/>
              <a:t>众包的开销控制是所有研究的重点</a:t>
            </a:r>
            <a:endParaRPr kumimoji="1" lang="en-US" altLang="zh-CN" dirty="0"/>
          </a:p>
          <a:p>
            <a:r>
              <a:rPr kumimoji="1" lang="zh-CN" altLang="en-US" dirty="0"/>
              <a:t>即使众包也存在长尾效应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5EE9A-584F-42BD-B935-4D289891BCD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[CHI06] L.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Ahn</a:t>
            </a:r>
            <a:r>
              <a:rPr lang="en-US" altLang="zh-CN" dirty="0">
                <a:ea typeface="微软雅黑" panose="020B0503020204020204" pitchFamily="34" charset="-122"/>
              </a:rPr>
              <a:t>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et.al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Verbosity: A Game for Collecting Common-Sense Facts.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CHI,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2006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[ICDE18]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Chengliang</a:t>
            </a:r>
            <a:r>
              <a:rPr lang="en-US" altLang="zh-CN" dirty="0">
                <a:ea typeface="微软雅黑" panose="020B0503020204020204" pitchFamily="34" charset="-122"/>
              </a:rPr>
              <a:t> Chai,	Ju	Fan,	</a:t>
            </a:r>
            <a:r>
              <a:rPr lang="en-US" altLang="zh-CN" dirty="0" err="1">
                <a:ea typeface="微软雅黑" panose="020B0503020204020204" pitchFamily="34" charset="-122"/>
              </a:rPr>
              <a:t>Guoliang</a:t>
            </a:r>
            <a:r>
              <a:rPr lang="en-US" altLang="zh-CN" dirty="0">
                <a:ea typeface="微软雅黑" panose="020B0503020204020204" pitchFamily="34" charset="-122"/>
              </a:rPr>
              <a:t>	Li: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Incentive-based	Entity	Collection	using	Crowdsourcing.	ICDE	2018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kumimoji="1" lang="en-US" altLang="zh-CN" dirty="0"/>
              <a:t>[CIKM17]</a:t>
            </a:r>
            <a:r>
              <a:rPr kumimoji="1" lang="zh-CN" altLang="en-US" dirty="0"/>
              <a:t> </a:t>
            </a:r>
            <a:r>
              <a:rPr lang="en-US" altLang="zh-CN" dirty="0"/>
              <a:t>Y. Zhuang, G. Li, Z. Zhong, J. Feng: Hike: A Hybrid Human-Machine Method for Entity Alignment in Large-Scale Knowledge Bases. CIKM 2017.</a:t>
            </a:r>
            <a:endParaRPr lang="en-US" altLang="zh-CN" dirty="0"/>
          </a:p>
          <a:p>
            <a:r>
              <a:rPr kumimoji="1" lang="en-US" altLang="zh-CN" dirty="0"/>
              <a:t>[ICDE</a:t>
            </a:r>
            <a:r>
              <a:rPr kumimoji="1" lang="zh-CN" altLang="en-US" dirty="0"/>
              <a:t> </a:t>
            </a:r>
            <a:r>
              <a:rPr kumimoji="1" lang="en-US" altLang="zh-CN" dirty="0"/>
              <a:t>14]</a:t>
            </a:r>
            <a:r>
              <a:rPr lang="en-US" altLang="zh-CN" dirty="0"/>
              <a:t> S. K. </a:t>
            </a:r>
            <a:r>
              <a:rPr lang="en-US" altLang="zh-CN" dirty="0" err="1"/>
              <a:t>Kondreddi</a:t>
            </a:r>
            <a:r>
              <a:rPr lang="en-US" altLang="zh-CN" dirty="0"/>
              <a:t>, P. Triantafillou, G. </a:t>
            </a:r>
            <a:r>
              <a:rPr lang="en-US" altLang="zh-CN" dirty="0" err="1"/>
              <a:t>Weikum</a:t>
            </a:r>
            <a:r>
              <a:rPr lang="en-US" altLang="zh-CN" dirty="0"/>
              <a:t>: Combining information extraction and human computing for crowdsourced knowledge acquisition. ICDE 2014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[KDD</a:t>
            </a:r>
            <a:r>
              <a:rPr kumimoji="1" lang="zh-CN" altLang="en-US" dirty="0"/>
              <a:t> </a:t>
            </a:r>
            <a:r>
              <a:rPr kumimoji="1" lang="en-US" altLang="zh-CN" dirty="0"/>
              <a:t>18]</a:t>
            </a:r>
            <a:r>
              <a:rPr kumimoji="1" lang="zh-CN" altLang="en-US" dirty="0"/>
              <a:t> </a:t>
            </a:r>
            <a:r>
              <a:rPr kumimoji="1" lang="en-US" altLang="zh-CN" dirty="0"/>
              <a:t>C.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Chai,</a:t>
            </a:r>
            <a:r>
              <a:rPr kumimoji="1" lang="zh-CN" altLang="en-US" dirty="0"/>
              <a:t> </a:t>
            </a:r>
            <a:r>
              <a:rPr kumimoji="1" lang="en-US" altLang="zh-CN" dirty="0"/>
              <a:t>J.</a:t>
            </a:r>
            <a:r>
              <a:rPr kumimoji="1" lang="zh-CN" altLang="en-US" dirty="0"/>
              <a:t> </a:t>
            </a:r>
            <a:r>
              <a:rPr kumimoji="1" lang="en-US" altLang="zh-CN" dirty="0"/>
              <a:t>Fan,</a:t>
            </a:r>
            <a:r>
              <a:rPr kumimoji="1" lang="zh-CN" altLang="en-US" dirty="0"/>
              <a:t> </a:t>
            </a:r>
            <a:r>
              <a:rPr kumimoji="1" lang="en-US" altLang="zh-CN" dirty="0"/>
              <a:t>G.</a:t>
            </a:r>
            <a:r>
              <a:rPr kumimoji="1" lang="zh-CN" altLang="en-US" dirty="0"/>
              <a:t> </a:t>
            </a:r>
            <a:r>
              <a:rPr kumimoji="1" lang="en-US" altLang="zh-CN" dirty="0"/>
              <a:t>Li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et.al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Crowd-Powered Data Mining.</a:t>
            </a:r>
            <a:r>
              <a:rPr kumimoji="1" lang="zh-CN" altLang="en-US" dirty="0"/>
              <a:t> </a:t>
            </a:r>
            <a:r>
              <a:rPr kumimoji="1" lang="en-US" altLang="zh-CN" dirty="0"/>
              <a:t>KDD</a:t>
            </a:r>
            <a:r>
              <a:rPr kumimoji="1" lang="zh-CN" altLang="en-US" dirty="0"/>
              <a:t> </a:t>
            </a:r>
            <a:r>
              <a:rPr kumimoji="1" lang="en-US" altLang="zh-CN" dirty="0"/>
              <a:t>tutorial,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2018.</a:t>
            </a:r>
            <a:endParaRPr kumimoji="1" lang="en-US" altLang="zh-CN" dirty="0"/>
          </a:p>
          <a:p>
            <a:r>
              <a:rPr kumimoji="1" lang="en-US" altLang="zh-CN" dirty="0"/>
              <a:t>[SWJ</a:t>
            </a:r>
            <a:r>
              <a:rPr kumimoji="1" lang="zh-CN" altLang="en-US" dirty="0"/>
              <a:t> </a:t>
            </a:r>
            <a:r>
              <a:rPr kumimoji="1" lang="en-US" altLang="zh-CN" dirty="0"/>
              <a:t>16]</a:t>
            </a:r>
            <a:r>
              <a:rPr kumimoji="1" lang="zh-CN" altLang="en-US" dirty="0"/>
              <a:t> </a:t>
            </a:r>
            <a:r>
              <a:rPr kumimoji="1" lang="en-US" altLang="zh-CN" dirty="0"/>
              <a:t>H.</a:t>
            </a:r>
            <a:r>
              <a:rPr kumimoji="1" lang="zh-CN" altLang="en-US" dirty="0"/>
              <a:t> </a:t>
            </a:r>
            <a:r>
              <a:rPr lang="en-US" altLang="zh-CN" dirty="0" err="1"/>
              <a:t>Paulheim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Knowledge Graph Refinement: A Survey of Approaches and Evaluation Methods.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Journal,</a:t>
            </a:r>
            <a:r>
              <a:rPr lang="zh-CN" altLang="en-US" dirty="0"/>
              <a:t> </a:t>
            </a:r>
            <a:r>
              <a:rPr lang="en-US" altLang="zh-CN" dirty="0"/>
              <a:t>2016.</a:t>
            </a:r>
            <a:endParaRPr lang="en-US" altLang="zh-CN" dirty="0"/>
          </a:p>
          <a:p>
            <a:r>
              <a:rPr kumimoji="1" lang="en-US" altLang="zh-CN" dirty="0"/>
              <a:t>[GROUP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18]</a:t>
            </a:r>
            <a:r>
              <a:rPr kumimoji="1" lang="zh-CN" altLang="en-US" dirty="0"/>
              <a:t> </a:t>
            </a:r>
            <a:r>
              <a:rPr kumimoji="1" lang="en-US" altLang="zh-CN" dirty="0"/>
              <a:t>Y.</a:t>
            </a:r>
            <a:r>
              <a:rPr kumimoji="1" lang="zh-CN" altLang="en-US" dirty="0"/>
              <a:t> </a:t>
            </a:r>
            <a:r>
              <a:rPr kumimoji="1" lang="en-US" altLang="zh-CN" dirty="0"/>
              <a:t>Jiang,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Y.</a:t>
            </a:r>
            <a:r>
              <a:rPr kumimoji="1" lang="zh-CN" altLang="en-US" dirty="0"/>
              <a:t> </a:t>
            </a:r>
            <a:r>
              <a:rPr kumimoji="1" lang="en-US" altLang="zh-CN" dirty="0"/>
              <a:t>Sun,</a:t>
            </a:r>
            <a:r>
              <a:rPr kumimoji="1" lang="zh-CN" altLang="en-US" dirty="0"/>
              <a:t> </a:t>
            </a:r>
            <a:r>
              <a:rPr kumimoji="1" lang="en-US" altLang="zh-CN" dirty="0"/>
              <a:t>J.</a:t>
            </a:r>
            <a:r>
              <a:rPr kumimoji="1" lang="zh-CN" altLang="en-US" dirty="0"/>
              <a:t> </a:t>
            </a:r>
            <a:r>
              <a:rPr kumimoji="1" lang="en-US" altLang="zh-CN" dirty="0"/>
              <a:t>Yang,</a:t>
            </a:r>
            <a:r>
              <a:rPr kumimoji="1" lang="zh-CN" altLang="en-US" dirty="0"/>
              <a:t> </a:t>
            </a:r>
            <a:r>
              <a:rPr kumimoji="1" lang="en-US" altLang="zh-CN" dirty="0"/>
              <a:t>X.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Lin,</a:t>
            </a:r>
            <a:r>
              <a:rPr kumimoji="1" lang="zh-CN" altLang="en-US" dirty="0"/>
              <a:t> </a:t>
            </a:r>
            <a:r>
              <a:rPr kumimoji="1" lang="en-US" altLang="zh-CN" dirty="0"/>
              <a:t>L.</a:t>
            </a:r>
            <a:r>
              <a:rPr kumimoji="1" lang="zh-CN" altLang="en-US" dirty="0"/>
              <a:t> </a:t>
            </a:r>
            <a:r>
              <a:rPr kumimoji="1" lang="en-US" altLang="zh-CN" dirty="0"/>
              <a:t>He: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Enabling Uneven Task Difficulty in Micro-Task Crowdsourcing.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2018.</a:t>
            </a:r>
            <a:endParaRPr kumimoji="1" lang="en-US" altLang="zh-CN" dirty="0"/>
          </a:p>
          <a:p>
            <a:r>
              <a:rPr kumimoji="1" lang="en-US" altLang="zh-CN" dirty="0"/>
              <a:t>[KDD</a:t>
            </a:r>
            <a:r>
              <a:rPr kumimoji="1" lang="zh-CN" altLang="en-US" dirty="0"/>
              <a:t> </a:t>
            </a:r>
            <a:r>
              <a:rPr kumimoji="1" lang="en-US" altLang="zh-CN" dirty="0"/>
              <a:t>13]</a:t>
            </a:r>
            <a:r>
              <a:rPr lang="en-US" altLang="zh-CN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K.Mo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Cross-task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Crowdsroucing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KDD,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2013.</a:t>
            </a:r>
            <a:endParaRPr kumimoji="1" lang="en-US" altLang="zh-CN" dirty="0"/>
          </a:p>
          <a:p>
            <a:r>
              <a:rPr lang="en-US" altLang="zh-CN" dirty="0">
                <a:ea typeface="微软雅黑" panose="020B0503020204020204" pitchFamily="34" charset="-122"/>
              </a:rPr>
              <a:t>[TMM14] B. </a:t>
            </a:r>
            <a:r>
              <a:rPr lang="en-US" altLang="zh-CN" dirty="0" err="1">
                <a:ea typeface="微软雅黑" panose="020B0503020204020204" pitchFamily="34" charset="-122"/>
              </a:rPr>
              <a:t>Ni,et</a:t>
            </a:r>
            <a:r>
              <a:rPr lang="en-US" altLang="zh-CN" dirty="0">
                <a:ea typeface="微软雅黑" panose="020B0503020204020204" pitchFamily="34" charset="-122"/>
              </a:rPr>
              <a:t> al. Touch Saliency: Characteristics and Prediction[J]. IEEE Transactions on Multimedia, 2014, 16(6):1779-1791.</a:t>
            </a:r>
            <a:endParaRPr lang="en-US" altLang="zh-CN" dirty="0">
              <a:ea typeface="微软雅黑" panose="020B0503020204020204" pitchFamily="34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[VLDB15] C.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Zhang,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et.al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Reducing uncertainty of schema matching via crowdsourcing.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VLDB,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2015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[SIGMOD13]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J.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Wang,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et.al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Leveraging Transitive Relations for Crowdsourced Joins.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SIGOMOD,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2013.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[WWW16]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P.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Mavridis</a:t>
            </a:r>
            <a:r>
              <a:rPr lang="en-US" altLang="zh-CN" dirty="0">
                <a:ea typeface="微软雅黑" panose="020B0503020204020204" pitchFamily="34" charset="-122"/>
              </a:rPr>
              <a:t>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et.al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Using Hierarchical Skills for Optimized Task Assignment in Knowledge-Intensive Crowdsourcing.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WWW,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2016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[VLDB16] Y.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Zheng,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et.al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DOCS: Domain-Aware Crowdsourcing System.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VLDB,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2016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[TKDE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17]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X.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Lin,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Y.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Peng,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et.al</a:t>
            </a:r>
            <a:r>
              <a:rPr lang="en-US" altLang="zh-CN" dirty="0">
                <a:ea typeface="微软雅黑" panose="020B0503020204020204" pitchFamily="34" charset="-122"/>
              </a:rPr>
              <a:t>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Human-Powered Data Cleaning for </a:t>
            </a:r>
            <a:r>
              <a:rPr lang="en-US" altLang="zh-CN" dirty="0" err="1">
                <a:ea typeface="微软雅黑" panose="020B0503020204020204" pitchFamily="34" charset="-122"/>
              </a:rPr>
              <a:t>ProbabilisticReachability</a:t>
            </a:r>
            <a:r>
              <a:rPr lang="en-US" altLang="zh-CN" dirty="0">
                <a:ea typeface="微软雅黑" panose="020B0503020204020204" pitchFamily="34" charset="-122"/>
              </a:rPr>
              <a:t> Queries on Uncertain Graphs.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TKDE,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2017.</a:t>
            </a:r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119A-690D-4ABB-9E74-C235169328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第 </a:t>
            </a:r>
            <a:r>
              <a:rPr lang="en-US" altLang="zh-CN"/>
              <a:t>1 </a:t>
            </a:r>
            <a:r>
              <a:rPr lang="zh-CN" altLang="en-US"/>
              <a:t>章：知识图谱概述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知识型众包应用特例</a:t>
            </a:r>
            <a:endParaRPr kumimoji="1" lang="zh-CN" altLang="en-US" dirty="0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b="1" dirty="0"/>
              <a:t>基于众包的知识图谱构建与精化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AB8D0-C7C2-4063-84E9-536A081CC5F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759" y="3592112"/>
            <a:ext cx="28575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84" y="1863325"/>
            <a:ext cx="3187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196" y="1863325"/>
            <a:ext cx="302418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1975659" y="3087287"/>
            <a:ext cx="2160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/>
              <a:t> re</a:t>
            </a:r>
            <a:r>
              <a:rPr lang="en-US" altLang="zh-CN" sz="2000"/>
              <a:t>CAPTCHAs </a:t>
            </a:r>
            <a:endParaRPr lang="zh-CN" altLang="en-US"/>
          </a:p>
        </p:txBody>
      </p:sp>
      <p:sp>
        <p:nvSpPr>
          <p:cNvPr id="11" name="文本框 7"/>
          <p:cNvSpPr txBox="1">
            <a:spLocks noChangeArrowheads="1"/>
          </p:cNvSpPr>
          <p:nvPr/>
        </p:nvSpPr>
        <p:spPr bwMode="auto">
          <a:xfrm>
            <a:off x="6944534" y="3160312"/>
            <a:ext cx="24114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/>
              <a:t>ImageNet</a:t>
            </a:r>
            <a:r>
              <a:rPr lang="zh-CN" altLang="en-US" sz="2000"/>
              <a:t> </a:t>
            </a:r>
            <a:r>
              <a:rPr lang="en-US" altLang="zh-CN" sz="2000"/>
              <a:t>Labeling</a:t>
            </a:r>
            <a:endParaRPr lang="zh-CN" altLang="en-US" sz="2000"/>
          </a:p>
        </p:txBody>
      </p:sp>
      <p:sp>
        <p:nvSpPr>
          <p:cNvPr id="12" name="文本框 9"/>
          <p:cNvSpPr txBox="1">
            <a:spLocks noChangeArrowheads="1"/>
          </p:cNvSpPr>
          <p:nvPr/>
        </p:nvSpPr>
        <p:spPr bwMode="auto">
          <a:xfrm>
            <a:off x="2120121" y="4816075"/>
            <a:ext cx="2411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 dirty="0"/>
              <a:t>Amazon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MTurk</a:t>
            </a:r>
            <a:endParaRPr lang="zh-CN" altLang="en-US" sz="2000" dirty="0"/>
          </a:p>
        </p:txBody>
      </p:sp>
      <p:pic>
        <p:nvPicPr>
          <p:cNvPr id="13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71" y="3592112"/>
            <a:ext cx="3035300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331026" y="5590600"/>
            <a:ext cx="10022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</a:rPr>
              <a:t>知识型众包已经成为知识收集、数据标注的重要手段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知识工场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 smtClean="0">
            <a:solidFill>
              <a:srgbClr val="FF0000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知识工场</Template>
  <TotalTime>0</TotalTime>
  <Words>9198</Words>
  <Application>WPS 演示</Application>
  <PresentationFormat>宽屏</PresentationFormat>
  <Paragraphs>1400</Paragraphs>
  <Slides>86</Slides>
  <Notes>9</Notes>
  <HiddenSlides>1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86</vt:i4>
      </vt:variant>
    </vt:vector>
  </HeadingPairs>
  <TitlesOfParts>
    <vt:vector size="112" baseType="lpstr">
      <vt:lpstr>Arial</vt:lpstr>
      <vt:lpstr>方正书宋_GBK</vt:lpstr>
      <vt:lpstr>Wingdings</vt:lpstr>
      <vt:lpstr>宋体</vt:lpstr>
      <vt:lpstr>微软雅黑</vt:lpstr>
      <vt:lpstr>汉仪旗黑</vt:lpstr>
      <vt:lpstr>宋体</vt:lpstr>
      <vt:lpstr>STKaiti</vt:lpstr>
      <vt:lpstr>Microsoft YaHei</vt:lpstr>
      <vt:lpstr>汉仪书宋二KW</vt:lpstr>
      <vt:lpstr>Zapf Dingbats</vt:lpstr>
      <vt:lpstr>Cambria Math</vt:lpstr>
      <vt:lpstr>Kingsoft Math</vt:lpstr>
      <vt:lpstr>Calibri</vt:lpstr>
      <vt:lpstr>Helvetica Neue</vt:lpstr>
      <vt:lpstr>等线</vt:lpstr>
      <vt:lpstr>汉仪中等线KW</vt:lpstr>
      <vt:lpstr>等线 Light</vt:lpstr>
      <vt:lpstr>Arial Unicode MS</vt:lpstr>
      <vt:lpstr>知识工场</vt:lpstr>
      <vt:lpstr>MS_ClipArt_Gallery.5</vt:lpstr>
      <vt:lpstr>MS_ClipArt_Gallery.5</vt:lpstr>
      <vt:lpstr>MS_ClipArt_Gallery.5</vt:lpstr>
      <vt:lpstr>MS_ClipArt_Gallery.5</vt:lpstr>
      <vt:lpstr>MS_ClipArt_Gallery.5</vt:lpstr>
      <vt:lpstr>MS_ClipArt_Gallery.5</vt:lpstr>
      <vt:lpstr>知识图谱的众包构建</vt:lpstr>
      <vt:lpstr>PowerPoint 演示文稿</vt:lpstr>
      <vt:lpstr>知识图谱的构建需要人力介入</vt:lpstr>
      <vt:lpstr>本章大纲</vt:lpstr>
      <vt:lpstr>知识型众包的基本概念</vt:lpstr>
      <vt:lpstr>众包的基本概念</vt:lpstr>
      <vt:lpstr>传统众包特点</vt:lpstr>
      <vt:lpstr>知识型众包</vt:lpstr>
      <vt:lpstr>知识型众包应用特例</vt:lpstr>
      <vt:lpstr>知识型众包特点</vt:lpstr>
      <vt:lpstr>知识型众包基本框架</vt:lpstr>
      <vt:lpstr>授课大纲</vt:lpstr>
      <vt:lpstr>知识型众包的研究问题</vt:lpstr>
      <vt:lpstr>知识型众包研究问题</vt:lpstr>
      <vt:lpstr>将什么任务交予众包</vt:lpstr>
      <vt:lpstr>基于众包的实体匹配</vt:lpstr>
      <vt:lpstr>结合多众包步骤的实体匹配框架</vt:lpstr>
      <vt:lpstr>利用众包进行实体匹配[SIGMOD13]</vt:lpstr>
      <vt:lpstr>知识图谱清洗 [TKDE17]</vt:lpstr>
      <vt:lpstr>知识图谱清洗</vt:lpstr>
      <vt:lpstr>众包任务选取原则</vt:lpstr>
      <vt:lpstr>知识型众包研究问题</vt:lpstr>
      <vt:lpstr>两种众包工人选择方法</vt:lpstr>
      <vt:lpstr>主动众包</vt:lpstr>
      <vt:lpstr>用户建模中的迁移学习[KDD13]</vt:lpstr>
      <vt:lpstr>基于领域的匹配方式 [VLDB16]</vt:lpstr>
      <vt:lpstr>基于技能树的匹配方式 [WWW16]</vt:lpstr>
      <vt:lpstr>树-图结合的方式</vt:lpstr>
      <vt:lpstr>众包任务分配的其他算法</vt:lpstr>
      <vt:lpstr>不足之处</vt:lpstr>
      <vt:lpstr>众包任务分配</vt:lpstr>
      <vt:lpstr>知识型众包研究问题</vt:lpstr>
      <vt:lpstr>众包问题设计的两种思路</vt:lpstr>
      <vt:lpstr>显式众包</vt:lpstr>
      <vt:lpstr>隐式众包</vt:lpstr>
      <vt:lpstr>常识性知识获取[CHI06]</vt:lpstr>
      <vt:lpstr>视觉焦点获取[TMM 14]</vt:lpstr>
      <vt:lpstr>隐式众包原则</vt:lpstr>
      <vt:lpstr>显式众包—界面设计</vt:lpstr>
      <vt:lpstr>结论</vt:lpstr>
      <vt:lpstr>知识型众包研究问题</vt:lpstr>
      <vt:lpstr>众包激励的分类学</vt:lpstr>
      <vt:lpstr>基于娱乐游戏的激励</vt:lpstr>
      <vt:lpstr>众包激励的分类学</vt:lpstr>
      <vt:lpstr>众包激励的分类学</vt:lpstr>
      <vt:lpstr>最新研究</vt:lpstr>
      <vt:lpstr>性格对众包激励的作用</vt:lpstr>
      <vt:lpstr>知识型众包研究问题</vt:lpstr>
      <vt:lpstr>众包质量控制</vt:lpstr>
      <vt:lpstr>众包前质量控制</vt:lpstr>
      <vt:lpstr>众包过程中质量控制</vt:lpstr>
      <vt:lpstr>众包后质量控制</vt:lpstr>
      <vt:lpstr>个人评估</vt:lpstr>
      <vt:lpstr>群组评估</vt:lpstr>
      <vt:lpstr>基于大数据计算的方法</vt:lpstr>
      <vt:lpstr>众包质量控制的原则</vt:lpstr>
      <vt:lpstr>众包在知识图谱构建过程中的作用</vt:lpstr>
      <vt:lpstr>知识图谱构建三个阶段</vt:lpstr>
      <vt:lpstr>本体构建阶段</vt:lpstr>
      <vt:lpstr>具体应用</vt:lpstr>
      <vt:lpstr>具体应用</vt:lpstr>
      <vt:lpstr>具体应用</vt:lpstr>
      <vt:lpstr>知识图谱构建三个阶段</vt:lpstr>
      <vt:lpstr>知识挖掘与填充阶段 [KDD 18]</vt:lpstr>
      <vt:lpstr>知识挖掘案例</vt:lpstr>
      <vt:lpstr>知识获取与三元组抽取</vt:lpstr>
      <vt:lpstr>知识获取与三元组抽取</vt:lpstr>
      <vt:lpstr>HIGGINS系统 [ICDE 14]</vt:lpstr>
      <vt:lpstr>HIGGINS系统</vt:lpstr>
      <vt:lpstr>知识挖掘案例</vt:lpstr>
      <vt:lpstr>基于众包实体对齐（匹配）的一般框架</vt:lpstr>
      <vt:lpstr>基于众包实体对齐系统：HIKE [CIKM17]</vt:lpstr>
      <vt:lpstr>HIKE：实体分块</vt:lpstr>
      <vt:lpstr>HIKE: 偏序图</vt:lpstr>
      <vt:lpstr>知识挖掘案例</vt:lpstr>
      <vt:lpstr>开放类实体收集</vt:lpstr>
      <vt:lpstr>CrowdEC系统 [ICDE 18]</vt:lpstr>
      <vt:lpstr>知识图谱构建三个阶段</vt:lpstr>
      <vt:lpstr>知识精化阶段 [SWJ 2016]</vt:lpstr>
      <vt:lpstr>众包补缺</vt:lpstr>
      <vt:lpstr>众包纠错</vt:lpstr>
      <vt:lpstr>知识图谱构建中众包利用原则</vt:lpstr>
      <vt:lpstr>The End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基于众包的知识图谱构建与精化</dc:title>
  <dc:creator>Microsoft Office 用户</dc:creator>
  <cp:lastModifiedBy>pengpeng</cp:lastModifiedBy>
  <cp:revision>63</cp:revision>
  <dcterms:created xsi:type="dcterms:W3CDTF">2022-03-25T07:27:22Z</dcterms:created>
  <dcterms:modified xsi:type="dcterms:W3CDTF">2022-03-25T07:27:22Z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